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8" r:id="rId3"/>
    <p:sldId id="264" r:id="rId4"/>
    <p:sldId id="263" r:id="rId5"/>
    <p:sldId id="265" r:id="rId6"/>
    <p:sldId id="266" r:id="rId7"/>
    <p:sldId id="267" r:id="rId8"/>
    <p:sldId id="261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114"/>
    <p:restoredTop sz="96327"/>
  </p:normalViewPr>
  <p:slideViewPr>
    <p:cSldViewPr snapToGrid="0" snapToObjects="1">
      <p:cViewPr varScale="1">
        <p:scale>
          <a:sx n="129" d="100"/>
          <a:sy n="129" d="100"/>
        </p:scale>
        <p:origin x="240" y="10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Throughput (Mpps)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pmacct</c:v>
                </c:pt>
                <c:pt idx="1">
                  <c:v>tcpdump</c:v>
                </c:pt>
                <c:pt idx="2">
                  <c:v>netobserv-ebpf-agent</c:v>
                </c:pt>
                <c:pt idx="3">
                  <c:v>None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2.3199999999999998</c:v>
                </c:pt>
                <c:pt idx="1">
                  <c:v>1.65</c:v>
                </c:pt>
                <c:pt idx="2">
                  <c:v>4.45</c:v>
                </c:pt>
                <c:pt idx="3">
                  <c:v>4.7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C89-5942-9E26-F0DB829F124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1851669215"/>
        <c:axId val="1851522399"/>
      </c:barChart>
      <c:catAx>
        <c:axId val="1851669215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851522399"/>
        <c:crosses val="autoZero"/>
        <c:auto val="1"/>
        <c:lblAlgn val="ctr"/>
        <c:lblOffset val="100"/>
        <c:noMultiLvlLbl val="0"/>
      </c:catAx>
      <c:valAx>
        <c:axId val="1851522399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851669215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3FA442-CEF1-B45D-B11A-C942D04F0A1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EE160F5-5C3E-4FA1-1E06-77276A6B5BE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04029EC-11B9-7FE6-4A79-4A33D5C117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1A233C-30F2-024D-AC2A-712D8D9BEB28}" type="datetimeFigureOut">
              <a:rPr lang="en-US" smtClean="0"/>
              <a:t>9/8/22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F5A1061-3730-EEAC-8758-855128C656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EA9321B-A22D-8E55-D8B5-874A8556BC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A5549A-4096-D74F-B0EA-B97615A42B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62408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166537-AFC7-9754-6C5B-B3815A9BA7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96E47D0-FB2C-6489-C750-3D5E424E5A5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5C1F8AD-5310-FD2A-C23D-38C3B16CD7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1A233C-30F2-024D-AC2A-712D8D9BEB28}" type="datetimeFigureOut">
              <a:rPr lang="en-US" smtClean="0"/>
              <a:t>9/8/22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76CF555-D188-0FE7-D388-3CFD6320B8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3DB505-CD1A-4718-D0C5-F3BCFF0B2E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A5549A-4096-D74F-B0EA-B97615A42B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6965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545E88D-0BCE-FA2C-E20E-F784B42CB14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D7A7421-794B-6762-EAD4-734D188E548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36BA8F8-8E27-96C8-BB45-595DA68880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1A233C-30F2-024D-AC2A-712D8D9BEB28}" type="datetimeFigureOut">
              <a:rPr lang="en-US" smtClean="0"/>
              <a:t>9/8/22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678D71E-1F1C-88B2-4AB0-2CC6CEBB1C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1A85A4A-C38D-2675-F541-69A33C6D76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A5549A-4096-D74F-B0EA-B97615A42B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31223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DCEC55-04D9-DCB7-AF84-4E0EF587D3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9353D39-B24A-5409-2AA8-C266AD4A1CF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203A2EE-016B-6331-DC82-ED367FC2DA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1A233C-30F2-024D-AC2A-712D8D9BEB28}" type="datetimeFigureOut">
              <a:rPr lang="en-US" smtClean="0"/>
              <a:t>9/8/22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AD234AD-9231-C034-BF42-6B089FECE1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EB21029-79AB-53FA-421A-315CEA3ED3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A5549A-4096-D74F-B0EA-B97615A42B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01805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B758EB-7D0C-B6A5-A736-94B32CB6AA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4881FF8-064A-3372-874B-7D9186E950C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31CA6E9-FC45-6087-12CF-E94D905EF5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1A233C-30F2-024D-AC2A-712D8D9BEB28}" type="datetimeFigureOut">
              <a:rPr lang="en-US" smtClean="0"/>
              <a:t>9/8/22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469012-3FC0-7C91-BD44-7390CD4109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972F83-C2D8-EF7C-779C-8DC6C15B24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A5549A-4096-D74F-B0EA-B97615A42B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7256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86C9C2-C7F6-4EA3-3915-F50EF79119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8A4E54-D178-E094-0CBC-7976256B50E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50186DA-592C-8234-E257-D027454F1E8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6583ED8-7D6E-5322-4A1A-D590EE8063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1A233C-30F2-024D-AC2A-712D8D9BEB28}" type="datetimeFigureOut">
              <a:rPr lang="en-US" smtClean="0"/>
              <a:t>9/8/22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2D951D0-D4A4-299F-C7CC-DFDEA2E742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063DB17-F7F1-5388-3E97-46C6EE4E95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A5549A-4096-D74F-B0EA-B97615A42B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94737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8A01D9-3F3E-2903-0B85-D2FDB10663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AFCF88A-D75A-D1E7-0AF9-DFC14D133BA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C0D20A8-29DD-BDC5-B5C5-B5370779EBC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DF96AFF-D089-134C-9C69-EE09C3D9791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E063763-EB3D-F71F-6711-B8FF7799AC5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5E847D0-FEBD-9697-31CF-C11DDBD8E8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1A233C-30F2-024D-AC2A-712D8D9BEB28}" type="datetimeFigureOut">
              <a:rPr lang="en-US" smtClean="0"/>
              <a:t>9/8/22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721EA4C-EF95-D895-ECC9-9D0003ACB5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0C9786B-9AFA-0BCC-1CDA-B40A7D6033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A5549A-4096-D74F-B0EA-B97615A42B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69371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277695-1AB3-E93A-2BEA-E8505CC379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3859385-AF45-0FC9-39D8-B32E08F3AE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1A233C-30F2-024D-AC2A-712D8D9BEB28}" type="datetimeFigureOut">
              <a:rPr lang="en-US" smtClean="0"/>
              <a:t>9/8/22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2DC18DE-1BEA-BD81-EB53-B464C556F2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4208C59-6FC5-E590-6CA3-3802C0A0FF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A5549A-4096-D74F-B0EA-B97615A42B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06100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357197B-6CC2-9E0C-05B9-992690CD53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1A233C-30F2-024D-AC2A-712D8D9BEB28}" type="datetimeFigureOut">
              <a:rPr lang="en-US" smtClean="0"/>
              <a:t>9/8/22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C33C521-FCF1-73EB-931D-E58DBD0C16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82AF615-8B1A-341F-9871-2841DE1802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A5549A-4096-D74F-B0EA-B97615A42B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88333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BE2B9B-8901-BA68-AC7A-585C029C6B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90736CA-4FD2-55AC-9114-80DA70EC9E0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71180AA-7622-2CC7-9CA5-1078251B165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857FCC-D491-3762-B0C9-05C76EC529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1A233C-30F2-024D-AC2A-712D8D9BEB28}" type="datetimeFigureOut">
              <a:rPr lang="en-US" smtClean="0"/>
              <a:t>9/8/22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15105B2-D028-6281-6505-74FA9D42CF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F83711C-FE7F-B68B-9E00-CA698AB40F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A5549A-4096-D74F-B0EA-B97615A42B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37748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8964C4-6022-2722-46FC-EA7A2E68C3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E9C6246-D7CE-BD27-B225-8A17C80BD1B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33B6E95-4DF8-51BD-15BF-EEBB53FB09B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C11EF8A-A34C-583D-01BC-04F6914544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1A233C-30F2-024D-AC2A-712D8D9BEB28}" type="datetimeFigureOut">
              <a:rPr lang="en-US" smtClean="0"/>
              <a:t>9/8/22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137EFD9-0BF0-8473-97EF-18B04F6213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D5B4432-0CAD-3C52-3FF7-EAACD2D574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A5549A-4096-D74F-B0EA-B97615A42B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89191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BBF2380-C7F7-3588-AD16-5FDC2E9630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92598DB-43DE-EE69-FDE3-4B143C9E42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303EDCC-E53D-7598-67E0-B85E6DE347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1A233C-30F2-024D-AC2A-712D8D9BEB28}" type="datetimeFigureOut">
              <a:rPr lang="en-US" smtClean="0"/>
              <a:t>9/8/22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42ECA2C-FD64-28CF-C292-279ACB18859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0B6B41-5756-58E8-8BA9-3EC34FD7F4B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A5549A-4096-D74F-B0EA-B97615A42B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92844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github.com/netobserv/ebpf-research/tree/main/PcapPlusPlus/Examples/pktgen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sv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github.com/pmacct/pmacct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F3815F-8962-C6C9-8703-22832041CC7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Network Observability :</a:t>
            </a:r>
            <a:br>
              <a:rPr lang="en-US" dirty="0"/>
            </a:br>
            <a:r>
              <a:rPr lang="en-US" dirty="0"/>
              <a:t>Performance Measurements</a:t>
            </a:r>
          </a:p>
        </p:txBody>
      </p:sp>
    </p:spTree>
    <p:extLst>
      <p:ext uri="{BB962C8B-B14F-4D97-AF65-F5344CB8AC3E}">
        <p14:creationId xmlns:p14="http://schemas.microsoft.com/office/powerpoint/2010/main" val="30683433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C70785-AFC0-BA72-58CC-72CEAA76ED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Testbed Setup - Ingress</a:t>
            </a:r>
          </a:p>
        </p:txBody>
      </p:sp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20870BD4-D056-241C-2F04-1B9072CD6E67}"/>
              </a:ext>
            </a:extLst>
          </p:cNvPr>
          <p:cNvSpPr/>
          <p:nvPr/>
        </p:nvSpPr>
        <p:spPr>
          <a:xfrm>
            <a:off x="2961861" y="2057400"/>
            <a:ext cx="1570382" cy="216673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84F558E6-4E35-A33F-DB76-EFA2B7479B4D}"/>
              </a:ext>
            </a:extLst>
          </p:cNvPr>
          <p:cNvSpPr/>
          <p:nvPr/>
        </p:nvSpPr>
        <p:spPr>
          <a:xfrm>
            <a:off x="8054009" y="2057400"/>
            <a:ext cx="1570382" cy="216673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7A866D67-F831-0490-FA61-C3616B8C4091}"/>
              </a:ext>
            </a:extLst>
          </p:cNvPr>
          <p:cNvSpPr/>
          <p:nvPr/>
        </p:nvSpPr>
        <p:spPr>
          <a:xfrm>
            <a:off x="3205369" y="2425148"/>
            <a:ext cx="1083365" cy="337931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Receiver</a:t>
            </a:r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00BFD4D1-B998-4C77-8861-4D2B2C0CFF50}"/>
              </a:ext>
            </a:extLst>
          </p:cNvPr>
          <p:cNvSpPr/>
          <p:nvPr/>
        </p:nvSpPr>
        <p:spPr>
          <a:xfrm>
            <a:off x="8297517" y="2425147"/>
            <a:ext cx="1083365" cy="337931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Pktgen</a:t>
            </a:r>
            <a:r>
              <a:rPr lang="en-US" baseline="30000" dirty="0"/>
              <a:t>1</a:t>
            </a:r>
            <a:endParaRPr lang="en-US" dirty="0"/>
          </a:p>
        </p:txBody>
      </p:sp>
      <p:cxnSp>
        <p:nvCxnSpPr>
          <p:cNvPr id="10" name="Elbow Connector 9">
            <a:extLst>
              <a:ext uri="{FF2B5EF4-FFF2-40B4-BE49-F238E27FC236}">
                <a16:creationId xmlns:a16="http://schemas.microsoft.com/office/drawing/2014/main" id="{0D3681F4-3E5A-104A-160C-69A7D8B4E23A}"/>
              </a:ext>
            </a:extLst>
          </p:cNvPr>
          <p:cNvCxnSpPr>
            <a:cxnSpLocks/>
          </p:cNvCxnSpPr>
          <p:nvPr/>
        </p:nvCxnSpPr>
        <p:spPr>
          <a:xfrm rot="5400000" flipH="1">
            <a:off x="5174975" y="962438"/>
            <a:ext cx="1461051" cy="5092148"/>
          </a:xfrm>
          <a:prstGeom prst="bentConnector3">
            <a:avLst>
              <a:gd name="adj1" fmla="val -15646"/>
            </a:avLst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565E16E6-B267-49A7-B072-E7DD6DF0641A}"/>
              </a:ext>
            </a:extLst>
          </p:cNvPr>
          <p:cNvSpPr/>
          <p:nvPr/>
        </p:nvSpPr>
        <p:spPr>
          <a:xfrm>
            <a:off x="3359428" y="3508513"/>
            <a:ext cx="929306" cy="586409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/>
              <a:t>Observ</a:t>
            </a:r>
            <a:r>
              <a:rPr lang="en-US" dirty="0"/>
              <a:t> Agent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D9B7463-935B-6E27-5C26-C48D47CAFB70}"/>
              </a:ext>
            </a:extLst>
          </p:cNvPr>
          <p:cNvSpPr txBox="1"/>
          <p:nvPr/>
        </p:nvSpPr>
        <p:spPr>
          <a:xfrm>
            <a:off x="3226389" y="1712466"/>
            <a:ext cx="102553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Tcnode7 </a:t>
            </a:r>
          </a:p>
          <a:p>
            <a:r>
              <a:rPr lang="en-US" sz="1400" dirty="0">
                <a:solidFill>
                  <a:schemeClr val="bg1"/>
                </a:solidFill>
              </a:rPr>
              <a:t>Kernel 5.13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1C3C7934-B920-8BFB-7666-831AA237E78E}"/>
              </a:ext>
            </a:extLst>
          </p:cNvPr>
          <p:cNvSpPr txBox="1"/>
          <p:nvPr/>
        </p:nvSpPr>
        <p:spPr>
          <a:xfrm>
            <a:off x="8361953" y="1712466"/>
            <a:ext cx="97263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Tcnode6</a:t>
            </a:r>
          </a:p>
          <a:p>
            <a:r>
              <a:rPr lang="en-US" sz="1400" dirty="0">
                <a:solidFill>
                  <a:schemeClr val="bg1"/>
                </a:solidFill>
              </a:rPr>
              <a:t>Kernel 5.4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657E70B6-F98C-A53A-B422-7E643FB37619}"/>
              </a:ext>
            </a:extLst>
          </p:cNvPr>
          <p:cNvSpPr txBox="1"/>
          <p:nvPr/>
        </p:nvSpPr>
        <p:spPr>
          <a:xfrm>
            <a:off x="3359427" y="5335702"/>
            <a:ext cx="677852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/>
              <a:t>Questions?</a:t>
            </a:r>
          </a:p>
          <a:p>
            <a:pPr marL="342900" indent="-342900">
              <a:buAutoNum type="arabicParenR"/>
            </a:pPr>
            <a:r>
              <a:rPr lang="en-US" dirty="0"/>
              <a:t>How much </a:t>
            </a:r>
            <a:r>
              <a:rPr lang="en-US" b="1" dirty="0"/>
              <a:t>%</a:t>
            </a:r>
            <a:r>
              <a:rPr lang="en-US" dirty="0"/>
              <a:t> of traffic is </a:t>
            </a:r>
            <a:r>
              <a:rPr lang="en-US" b="1" dirty="0"/>
              <a:t>successfully monitored </a:t>
            </a:r>
            <a:r>
              <a:rPr lang="en-US" dirty="0"/>
              <a:t>by “</a:t>
            </a:r>
            <a:r>
              <a:rPr lang="en-US" dirty="0" err="1"/>
              <a:t>Observ</a:t>
            </a:r>
            <a:r>
              <a:rPr lang="en-US" dirty="0"/>
              <a:t> agent”</a:t>
            </a:r>
          </a:p>
          <a:p>
            <a:pPr marL="342900" indent="-342900">
              <a:buAutoNum type="arabicParenR"/>
            </a:pPr>
            <a:r>
              <a:rPr lang="en-US" dirty="0"/>
              <a:t>What are the </a:t>
            </a:r>
            <a:r>
              <a:rPr lang="en-US" b="1" dirty="0"/>
              <a:t>overheads</a:t>
            </a:r>
            <a:r>
              <a:rPr lang="en-US" dirty="0"/>
              <a:t>?</a:t>
            </a:r>
          </a:p>
        </p:txBody>
      </p:sp>
      <p:sp>
        <p:nvSpPr>
          <p:cNvPr id="18" name="Snip and Round Single Corner of Rectangle 17">
            <a:extLst>
              <a:ext uri="{FF2B5EF4-FFF2-40B4-BE49-F238E27FC236}">
                <a16:creationId xmlns:a16="http://schemas.microsoft.com/office/drawing/2014/main" id="{85017F13-1B0E-20BA-112F-43DCB3C5CD30}"/>
              </a:ext>
            </a:extLst>
          </p:cNvPr>
          <p:cNvSpPr/>
          <p:nvPr/>
        </p:nvSpPr>
        <p:spPr>
          <a:xfrm>
            <a:off x="28775" y="4083332"/>
            <a:ext cx="2634912" cy="2774668"/>
          </a:xfrm>
          <a:prstGeom prst="snipRound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err="1">
                <a:solidFill>
                  <a:schemeClr val="tx1"/>
                </a:solidFill>
              </a:rPr>
              <a:t>Observ</a:t>
            </a:r>
            <a:r>
              <a:rPr lang="en-US" b="1" dirty="0">
                <a:solidFill>
                  <a:schemeClr val="tx1"/>
                </a:solidFill>
              </a:rPr>
              <a:t> Logs/Metrics</a:t>
            </a:r>
          </a:p>
          <a:p>
            <a:pPr algn="ctr"/>
            <a:endParaRPr lang="en-US" dirty="0">
              <a:solidFill>
                <a:schemeClr val="tx1"/>
              </a:solidFill>
            </a:endParaRPr>
          </a:p>
          <a:p>
            <a:pPr algn="ctr"/>
            <a:r>
              <a:rPr lang="en-US" dirty="0" err="1">
                <a:solidFill>
                  <a:schemeClr val="tx1"/>
                </a:solidFill>
              </a:rPr>
              <a:t>Eth_protocol</a:t>
            </a:r>
            <a:r>
              <a:rPr lang="en-US" dirty="0">
                <a:solidFill>
                  <a:schemeClr val="tx1"/>
                </a:solidFill>
              </a:rPr>
              <a:t>, </a:t>
            </a:r>
            <a:r>
              <a:rPr lang="en-US" dirty="0" err="1">
                <a:solidFill>
                  <a:schemeClr val="tx1"/>
                </a:solidFill>
              </a:rPr>
              <a:t>Src_Mac</a:t>
            </a:r>
            <a:r>
              <a:rPr lang="en-US" dirty="0">
                <a:solidFill>
                  <a:schemeClr val="tx1"/>
                </a:solidFill>
              </a:rPr>
              <a:t>, </a:t>
            </a:r>
            <a:r>
              <a:rPr lang="en-US" dirty="0" err="1">
                <a:solidFill>
                  <a:schemeClr val="tx1"/>
                </a:solidFill>
              </a:rPr>
              <a:t>Dst_Mac</a:t>
            </a:r>
            <a:r>
              <a:rPr lang="en-US" dirty="0">
                <a:solidFill>
                  <a:schemeClr val="tx1"/>
                </a:solidFill>
              </a:rPr>
              <a:t>, </a:t>
            </a:r>
            <a:r>
              <a:rPr lang="en-US" dirty="0" err="1">
                <a:solidFill>
                  <a:schemeClr val="tx1"/>
                </a:solidFill>
              </a:rPr>
              <a:t>Src_IP</a:t>
            </a:r>
            <a:r>
              <a:rPr lang="en-US" dirty="0">
                <a:solidFill>
                  <a:schemeClr val="tx1"/>
                </a:solidFill>
              </a:rPr>
              <a:t>, </a:t>
            </a:r>
            <a:r>
              <a:rPr lang="en-US" dirty="0" err="1">
                <a:solidFill>
                  <a:schemeClr val="tx1"/>
                </a:solidFill>
              </a:rPr>
              <a:t>Dest_IP</a:t>
            </a:r>
            <a:r>
              <a:rPr lang="en-US" dirty="0">
                <a:solidFill>
                  <a:schemeClr val="tx1"/>
                </a:solidFill>
              </a:rPr>
              <a:t>, </a:t>
            </a:r>
            <a:r>
              <a:rPr lang="en-US" dirty="0" err="1">
                <a:solidFill>
                  <a:schemeClr val="tx1"/>
                </a:solidFill>
              </a:rPr>
              <a:t>Src_Port</a:t>
            </a:r>
            <a:r>
              <a:rPr lang="en-US" dirty="0">
                <a:solidFill>
                  <a:schemeClr val="tx1"/>
                </a:solidFill>
              </a:rPr>
              <a:t>, </a:t>
            </a:r>
            <a:r>
              <a:rPr lang="en-US" dirty="0" err="1">
                <a:solidFill>
                  <a:schemeClr val="tx1"/>
                </a:solidFill>
              </a:rPr>
              <a:t>Dst_port</a:t>
            </a:r>
            <a:r>
              <a:rPr lang="en-US" dirty="0">
                <a:solidFill>
                  <a:schemeClr val="tx1"/>
                </a:solidFill>
              </a:rPr>
              <a:t>, Protocol =&gt; </a:t>
            </a:r>
          </a:p>
          <a:p>
            <a:pPr algn="ctr"/>
            <a:r>
              <a:rPr lang="en-US" b="1" dirty="0">
                <a:solidFill>
                  <a:srgbClr val="002060"/>
                </a:solidFill>
              </a:rPr>
              <a:t>Packets, Bytes, </a:t>
            </a:r>
            <a:r>
              <a:rPr lang="en-US" b="1" dirty="0" err="1">
                <a:solidFill>
                  <a:srgbClr val="002060"/>
                </a:solidFill>
              </a:rPr>
              <a:t>FlowStartTime</a:t>
            </a:r>
            <a:r>
              <a:rPr lang="en-US" b="1" dirty="0">
                <a:solidFill>
                  <a:srgbClr val="002060"/>
                </a:solidFill>
              </a:rPr>
              <a:t>, </a:t>
            </a:r>
            <a:r>
              <a:rPr lang="en-US" b="1" dirty="0" err="1">
                <a:solidFill>
                  <a:srgbClr val="002060"/>
                </a:solidFill>
              </a:rPr>
              <a:t>FlowEndTime</a:t>
            </a:r>
            <a:endParaRPr lang="en-US" b="1" dirty="0">
              <a:solidFill>
                <a:srgbClr val="002060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1332D38-4DD2-0991-6510-C065F42C92D4}"/>
              </a:ext>
            </a:extLst>
          </p:cNvPr>
          <p:cNvSpPr txBox="1"/>
          <p:nvPr/>
        </p:nvSpPr>
        <p:spPr>
          <a:xfrm>
            <a:off x="9663155" y="2125102"/>
            <a:ext cx="2666051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Total Packets </a:t>
            </a:r>
            <a:r>
              <a:rPr lang="en-US" dirty="0"/>
              <a:t>= 100 Million</a:t>
            </a:r>
          </a:p>
          <a:p>
            <a:r>
              <a:rPr lang="en-US" dirty="0"/>
              <a:t>   (75B, 1000B packets)</a:t>
            </a:r>
          </a:p>
          <a:p>
            <a:endParaRPr lang="en-US" dirty="0"/>
          </a:p>
          <a:p>
            <a:r>
              <a:rPr lang="en-US" dirty="0">
                <a:solidFill>
                  <a:srgbClr val="FF0000"/>
                </a:solidFill>
              </a:rPr>
              <a:t>Packet Rate </a:t>
            </a:r>
            <a:r>
              <a:rPr lang="en-US" dirty="0"/>
              <a:t>= ~3.7 Mpps </a:t>
            </a:r>
          </a:p>
          <a:p>
            <a:endParaRPr lang="en-US" dirty="0"/>
          </a:p>
          <a:p>
            <a:r>
              <a:rPr lang="en-US" dirty="0">
                <a:solidFill>
                  <a:srgbClr val="FF0000"/>
                </a:solidFill>
              </a:rPr>
              <a:t>Total threads </a:t>
            </a:r>
            <a:r>
              <a:rPr lang="en-US" dirty="0"/>
              <a:t>= 40</a:t>
            </a:r>
          </a:p>
          <a:p>
            <a:r>
              <a:rPr lang="en-US" dirty="0"/>
              <a:t>(1 UDP Flow per thread)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556D415-7ABC-4608-FD59-541E3A8BAC5A}"/>
              </a:ext>
            </a:extLst>
          </p:cNvPr>
          <p:cNvSpPr txBox="1"/>
          <p:nvPr/>
        </p:nvSpPr>
        <p:spPr>
          <a:xfrm>
            <a:off x="5430626" y="4094922"/>
            <a:ext cx="9497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40 Gbps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610990F-D200-F4BA-10D9-8B48E31C8DAA}"/>
              </a:ext>
            </a:extLst>
          </p:cNvPr>
          <p:cNvSpPr/>
          <p:nvPr/>
        </p:nvSpPr>
        <p:spPr>
          <a:xfrm>
            <a:off x="4350190" y="6596390"/>
            <a:ext cx="5274201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100" baseline="30000" dirty="0"/>
              <a:t>1</a:t>
            </a:r>
            <a:r>
              <a:rPr lang="en-US" sz="1100" dirty="0">
                <a:hlinkClick r:id="rId2"/>
              </a:rPr>
              <a:t>https://</a:t>
            </a:r>
            <a:r>
              <a:rPr lang="en-US" sz="1100" dirty="0" err="1">
                <a:hlinkClick r:id="rId2"/>
              </a:rPr>
              <a:t>github.com</a:t>
            </a:r>
            <a:r>
              <a:rPr lang="en-US" sz="1100" dirty="0">
                <a:hlinkClick r:id="rId2"/>
              </a:rPr>
              <a:t>/</a:t>
            </a:r>
            <a:r>
              <a:rPr lang="en-US" sz="1100" dirty="0" err="1">
                <a:hlinkClick r:id="rId2"/>
              </a:rPr>
              <a:t>netobserv</a:t>
            </a:r>
            <a:r>
              <a:rPr lang="en-US" sz="1100" dirty="0">
                <a:hlinkClick r:id="rId2"/>
              </a:rPr>
              <a:t>/</a:t>
            </a:r>
            <a:r>
              <a:rPr lang="en-US" sz="1100" dirty="0" err="1">
                <a:hlinkClick r:id="rId2"/>
              </a:rPr>
              <a:t>ebpf</a:t>
            </a:r>
            <a:r>
              <a:rPr lang="en-US" sz="1100" dirty="0">
                <a:hlinkClick r:id="rId2"/>
              </a:rPr>
              <a:t>-research/tree/main/</a:t>
            </a:r>
            <a:r>
              <a:rPr lang="en-US" sz="1100" dirty="0" err="1">
                <a:hlinkClick r:id="rId2"/>
              </a:rPr>
              <a:t>PcapPlusPlus</a:t>
            </a:r>
            <a:r>
              <a:rPr lang="en-US" sz="1100" dirty="0">
                <a:hlinkClick r:id="rId2"/>
              </a:rPr>
              <a:t>/Examples/</a:t>
            </a:r>
            <a:r>
              <a:rPr lang="en-US" sz="1100" dirty="0" err="1">
                <a:hlinkClick r:id="rId2"/>
              </a:rPr>
              <a:t>pktgen</a:t>
            </a:r>
            <a:r>
              <a:rPr lang="en-US" sz="1100" dirty="0">
                <a:hlinkClick r:id="rId2"/>
              </a:rPr>
              <a:t> </a:t>
            </a:r>
            <a:endParaRPr lang="en-US" sz="1100" dirty="0"/>
          </a:p>
        </p:txBody>
      </p:sp>
      <p:pic>
        <p:nvPicPr>
          <p:cNvPr id="14" name="Graphic 13" descr="Magnifying glass with solid fill">
            <a:extLst>
              <a:ext uri="{FF2B5EF4-FFF2-40B4-BE49-F238E27FC236}">
                <a16:creationId xmlns:a16="http://schemas.microsoft.com/office/drawing/2014/main" id="{2B75908F-7BEC-D39B-E611-27D0F9CF7B6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314027" y="3626132"/>
            <a:ext cx="457200" cy="457200"/>
          </a:xfrm>
          <a:prstGeom prst="rect">
            <a:avLst/>
          </a:prstGeom>
        </p:spPr>
      </p:pic>
      <p:sp>
        <p:nvSpPr>
          <p:cNvPr id="19" name="Rectangle 18">
            <a:extLst>
              <a:ext uri="{FF2B5EF4-FFF2-40B4-BE49-F238E27FC236}">
                <a16:creationId xmlns:a16="http://schemas.microsoft.com/office/drawing/2014/main" id="{C45A621B-3F20-4CC7-6335-4AB26D399467}"/>
              </a:ext>
            </a:extLst>
          </p:cNvPr>
          <p:cNvSpPr/>
          <p:nvPr/>
        </p:nvSpPr>
        <p:spPr>
          <a:xfrm>
            <a:off x="4571008" y="3031584"/>
            <a:ext cx="145930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dirty="0" err="1"/>
              <a:t>Observ</a:t>
            </a:r>
            <a:r>
              <a:rPr lang="en-US" sz="1200" dirty="0"/>
              <a:t> Agent = {</a:t>
            </a:r>
            <a:r>
              <a:rPr lang="en-US" sz="1200" dirty="0" err="1"/>
              <a:t>pmacct</a:t>
            </a:r>
            <a:r>
              <a:rPr lang="en-US" sz="1200" dirty="0"/>
              <a:t>, </a:t>
            </a:r>
            <a:r>
              <a:rPr lang="en-US" sz="1200" dirty="0" err="1"/>
              <a:t>tcpdump</a:t>
            </a:r>
            <a:r>
              <a:rPr lang="en-US" sz="1200" dirty="0"/>
              <a:t>, </a:t>
            </a:r>
            <a:r>
              <a:rPr lang="en-US" sz="1200" dirty="0" err="1"/>
              <a:t>netobserv</a:t>
            </a:r>
            <a:r>
              <a:rPr lang="en-US" sz="1200" dirty="0"/>
              <a:t>-</a:t>
            </a:r>
            <a:r>
              <a:rPr lang="en-US" sz="1200" dirty="0" err="1"/>
              <a:t>ebpf</a:t>
            </a:r>
            <a:r>
              <a:rPr lang="en-US" sz="1200" dirty="0"/>
              <a:t>-agent}</a:t>
            </a:r>
          </a:p>
        </p:txBody>
      </p:sp>
    </p:spTree>
    <p:extLst>
      <p:ext uri="{BB962C8B-B14F-4D97-AF65-F5344CB8AC3E}">
        <p14:creationId xmlns:p14="http://schemas.microsoft.com/office/powerpoint/2010/main" val="18787729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2995A3-0124-854B-CF7F-4B6AE7862F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Results – Monitoring Ingress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EA3A3317-4D93-A232-0497-D3D703F9C5F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03384434"/>
              </p:ext>
            </p:extLst>
          </p:nvPr>
        </p:nvGraphicFramePr>
        <p:xfrm>
          <a:off x="1508482" y="1936915"/>
          <a:ext cx="10121611" cy="4213552"/>
        </p:xfrm>
        <a:graphic>
          <a:graphicData uri="http://schemas.openxmlformats.org/drawingml/2006/table">
            <a:tbl>
              <a:tblPr/>
              <a:tblGrid>
                <a:gridCol w="2461197">
                  <a:extLst>
                    <a:ext uri="{9D8B030D-6E8A-4147-A177-3AD203B41FA5}">
                      <a16:colId xmlns:a16="http://schemas.microsoft.com/office/drawing/2014/main" val="3432784150"/>
                    </a:ext>
                  </a:extLst>
                </a:gridCol>
                <a:gridCol w="1408171">
                  <a:extLst>
                    <a:ext uri="{9D8B030D-6E8A-4147-A177-3AD203B41FA5}">
                      <a16:colId xmlns:a16="http://schemas.microsoft.com/office/drawing/2014/main" val="1478042243"/>
                    </a:ext>
                  </a:extLst>
                </a:gridCol>
                <a:gridCol w="1545234">
                  <a:extLst>
                    <a:ext uri="{9D8B030D-6E8A-4147-A177-3AD203B41FA5}">
                      <a16:colId xmlns:a16="http://schemas.microsoft.com/office/drawing/2014/main" val="2179154643"/>
                    </a:ext>
                  </a:extLst>
                </a:gridCol>
                <a:gridCol w="1296618">
                  <a:extLst>
                    <a:ext uri="{9D8B030D-6E8A-4147-A177-3AD203B41FA5}">
                      <a16:colId xmlns:a16="http://schemas.microsoft.com/office/drawing/2014/main" val="1813181739"/>
                    </a:ext>
                  </a:extLst>
                </a:gridCol>
                <a:gridCol w="1654556">
                  <a:extLst>
                    <a:ext uri="{9D8B030D-6E8A-4147-A177-3AD203B41FA5}">
                      <a16:colId xmlns:a16="http://schemas.microsoft.com/office/drawing/2014/main" val="4012751905"/>
                    </a:ext>
                  </a:extLst>
                </a:gridCol>
                <a:gridCol w="1755835">
                  <a:extLst>
                    <a:ext uri="{9D8B030D-6E8A-4147-A177-3AD203B41FA5}">
                      <a16:colId xmlns:a16="http://schemas.microsoft.com/office/drawing/2014/main" val="2808467660"/>
                    </a:ext>
                  </a:extLst>
                </a:gridCol>
              </a:tblGrid>
              <a:tr h="877377">
                <a:tc>
                  <a:txBody>
                    <a:bodyPr/>
                    <a:lstStyle/>
                    <a:p>
                      <a:pPr algn="ctr" rtl="0" fontAlgn="b"/>
                      <a:r>
                        <a:rPr lang="en-IN" b="1" dirty="0">
                          <a:effectLst/>
                        </a:rPr>
                        <a:t>Agent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IN" b="1">
                          <a:effectLst/>
                        </a:rPr>
                        <a:t>Packets Sent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IN" b="1" dirty="0">
                          <a:effectLst/>
                        </a:rPr>
                        <a:t>Packets observed by agent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IN" b="1" dirty="0">
                          <a:effectLst/>
                        </a:rPr>
                        <a:t>Monitoring efficacy(%)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IN" b="1" dirty="0">
                          <a:effectLst/>
                        </a:rPr>
                        <a:t>Process CPU</a:t>
                      </a:r>
                      <a:r>
                        <a:rPr lang="en-IN" b="1" baseline="30000" dirty="0">
                          <a:effectLst/>
                        </a:rPr>
                        <a:t>3</a:t>
                      </a:r>
                      <a:r>
                        <a:rPr lang="en-IN" b="1" dirty="0">
                          <a:effectLst/>
                        </a:rPr>
                        <a:t>(%)</a:t>
                      </a:r>
                    </a:p>
                    <a:p>
                      <a:pPr algn="ctr" rtl="0" fontAlgn="b"/>
                      <a:r>
                        <a:rPr lang="en-IN" b="1" dirty="0">
                          <a:effectLst/>
                        </a:rPr>
                        <a:t>1 Core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IN" b="1" dirty="0">
                          <a:effectLst/>
                        </a:rPr>
                        <a:t>Overall CPU</a:t>
                      </a:r>
                      <a:r>
                        <a:rPr lang="en-IN" b="1" baseline="30000" dirty="0">
                          <a:effectLst/>
                        </a:rPr>
                        <a:t>4</a:t>
                      </a:r>
                      <a:r>
                        <a:rPr lang="en-IN" b="1" dirty="0">
                          <a:effectLst/>
                        </a:rPr>
                        <a:t> (%) 80 cores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70730442"/>
                  </a:ext>
                </a:extLst>
              </a:tr>
              <a:tr h="667235">
                <a:tc>
                  <a:txBody>
                    <a:bodyPr/>
                    <a:lstStyle/>
                    <a:p>
                      <a:pPr algn="ctr" rtl="0" fontAlgn="b"/>
                      <a:r>
                        <a:rPr lang="en-IN" dirty="0">
                          <a:solidFill>
                            <a:srgbClr val="C00000"/>
                          </a:solidFill>
                          <a:effectLst/>
                        </a:rPr>
                        <a:t>None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N" sz="18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101,228,092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IN" dirty="0">
                          <a:effectLst/>
                        </a:rPr>
                        <a:t>0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IN" dirty="0">
                          <a:effectLst/>
                        </a:rPr>
                        <a:t>0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IN" dirty="0">
                          <a:effectLst/>
                        </a:rPr>
                        <a:t>-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IN" dirty="0">
                          <a:effectLst/>
                        </a:rPr>
                        <a:t>3.11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04561571"/>
                  </a:ext>
                </a:extLst>
              </a:tr>
              <a:tr h="667235">
                <a:tc>
                  <a:txBody>
                    <a:bodyPr/>
                    <a:lstStyle/>
                    <a:p>
                      <a:pPr algn="ctr" rtl="0" fontAlgn="b"/>
                      <a:r>
                        <a:rPr lang="en-IN" dirty="0">
                          <a:solidFill>
                            <a:schemeClr val="accent1"/>
                          </a:solidFill>
                          <a:effectLst/>
                        </a:rPr>
                        <a:t>Pmacct</a:t>
                      </a:r>
                      <a:r>
                        <a:rPr lang="en-IN" baseline="30000" dirty="0">
                          <a:solidFill>
                            <a:schemeClr val="accent1"/>
                          </a:solidFill>
                          <a:effectLst/>
                        </a:rPr>
                        <a:t>1</a:t>
                      </a:r>
                      <a:endParaRPr lang="en-IN" dirty="0">
                        <a:solidFill>
                          <a:schemeClr val="accent1"/>
                        </a:solidFill>
                        <a:effectLst/>
                      </a:endParaRP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IN" dirty="0">
                          <a:effectLst/>
                        </a:rPr>
                        <a:t>101,898,951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IN" dirty="0">
                          <a:effectLst/>
                        </a:rPr>
                        <a:t>52,978,667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IN" dirty="0">
                          <a:effectLst/>
                        </a:rPr>
                        <a:t>51.99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IN" dirty="0">
                          <a:effectLst/>
                        </a:rPr>
                        <a:t>185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IN" dirty="0">
                          <a:effectLst/>
                        </a:rPr>
                        <a:t>16.1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58460091"/>
                  </a:ext>
                </a:extLst>
              </a:tr>
              <a:tr h="667235">
                <a:tc>
                  <a:txBody>
                    <a:bodyPr/>
                    <a:lstStyle/>
                    <a:p>
                      <a:pPr algn="ctr" rtl="0" fontAlgn="b"/>
                      <a:r>
                        <a:rPr lang="en-IN" dirty="0" err="1">
                          <a:solidFill>
                            <a:schemeClr val="accent1"/>
                          </a:solidFill>
                          <a:effectLst/>
                        </a:rPr>
                        <a:t>Tcpdump</a:t>
                      </a:r>
                      <a:endParaRPr lang="en-IN" dirty="0">
                        <a:solidFill>
                          <a:schemeClr val="accent1"/>
                        </a:solidFill>
                        <a:effectLst/>
                      </a:endParaRP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IN" dirty="0">
                          <a:effectLst/>
                        </a:rPr>
                        <a:t>101,834,300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IN" dirty="0">
                          <a:effectLst/>
                        </a:rPr>
                        <a:t>68,618,717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IN" dirty="0">
                          <a:effectLst/>
                        </a:rPr>
                        <a:t>67.38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IN" dirty="0">
                          <a:effectLst/>
                        </a:rPr>
                        <a:t>45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IN" dirty="0">
                          <a:effectLst/>
                        </a:rPr>
                        <a:t>24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85229865"/>
                  </a:ext>
                </a:extLst>
              </a:tr>
              <a:tr h="667235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N" dirty="0">
                          <a:solidFill>
                            <a:schemeClr val="accent1"/>
                          </a:solidFill>
                          <a:effectLst/>
                        </a:rPr>
                        <a:t>Netobserv-ebpf-agent_v1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IN" sz="180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102,109,078</a:t>
                      </a:r>
                      <a:endParaRPr lang="en-IN" dirty="0">
                        <a:effectLst/>
                      </a:endParaRP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IN" sz="180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9,223,414</a:t>
                      </a:r>
                      <a:endParaRPr lang="en-IN" dirty="0">
                        <a:effectLst/>
                      </a:endParaRP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IN" dirty="0">
                          <a:effectLst/>
                        </a:rPr>
                        <a:t>9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IN" dirty="0">
                          <a:effectLst/>
                        </a:rPr>
                        <a:t>195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IN" dirty="0">
                          <a:effectLst/>
                        </a:rPr>
                        <a:t>10.07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78844963"/>
                  </a:ext>
                </a:extLst>
              </a:tr>
              <a:tr h="667235">
                <a:tc>
                  <a:txBody>
                    <a:bodyPr/>
                    <a:lstStyle/>
                    <a:p>
                      <a:pPr algn="ctr" rtl="0" fontAlgn="b"/>
                      <a:r>
                        <a:rPr lang="en-IN" dirty="0">
                          <a:solidFill>
                            <a:schemeClr val="accent1"/>
                          </a:solidFill>
                          <a:effectLst/>
                        </a:rPr>
                        <a:t>Netobserv-ebpf-agent_v2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IN" dirty="0">
                          <a:effectLst/>
                        </a:rPr>
                        <a:t>100,279,611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IN" dirty="0">
                          <a:effectLst/>
                        </a:rPr>
                        <a:t>100,279,611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IN" dirty="0">
                          <a:effectLst/>
                        </a:rPr>
                        <a:t>100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IN" dirty="0">
                          <a:effectLst/>
                        </a:rPr>
                        <a:t>0.2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IN" dirty="0">
                          <a:effectLst/>
                        </a:rPr>
                        <a:t>3.7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43685627"/>
                  </a:ext>
                </a:extLst>
              </a:tr>
            </a:tbl>
          </a:graphicData>
        </a:graphic>
      </p:graphicFrame>
      <p:sp>
        <p:nvSpPr>
          <p:cNvPr id="5" name="Rectangle 4">
            <a:extLst>
              <a:ext uri="{FF2B5EF4-FFF2-40B4-BE49-F238E27FC236}">
                <a16:creationId xmlns:a16="http://schemas.microsoft.com/office/drawing/2014/main" id="{2A8B60F1-566A-7EE0-F397-C2497101C969}"/>
              </a:ext>
            </a:extLst>
          </p:cNvPr>
          <p:cNvSpPr/>
          <p:nvPr/>
        </p:nvSpPr>
        <p:spPr>
          <a:xfrm>
            <a:off x="4472991" y="1567583"/>
            <a:ext cx="324601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b"/>
            <a:r>
              <a:rPr lang="en-IN" b="1" dirty="0"/>
              <a:t>Packet Rate (Mpps) = </a:t>
            </a:r>
            <a:r>
              <a:rPr lang="en-IN" b="1" dirty="0">
                <a:solidFill>
                  <a:srgbClr val="002060"/>
                </a:solidFill>
              </a:rPr>
              <a:t>~</a:t>
            </a:r>
            <a:r>
              <a:rPr lang="en-IN" dirty="0">
                <a:solidFill>
                  <a:srgbClr val="002060"/>
                </a:solidFill>
              </a:rPr>
              <a:t>3.7 Mpps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67825D4-9D01-9184-7454-66FFC0FEF6F9}"/>
              </a:ext>
            </a:extLst>
          </p:cNvPr>
          <p:cNvSpPr txBox="1"/>
          <p:nvPr/>
        </p:nvSpPr>
        <p:spPr>
          <a:xfrm>
            <a:off x="707666" y="6289481"/>
            <a:ext cx="2868029" cy="45140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aseline="30000" dirty="0"/>
              <a:t>1 </a:t>
            </a:r>
            <a:r>
              <a:rPr lang="en-US" sz="1400" dirty="0">
                <a:hlinkClick r:id="rId2"/>
              </a:rPr>
              <a:t>https://github.com/pmacct/pmacct</a:t>
            </a:r>
            <a:endParaRPr lang="en-US" sz="1400" dirty="0"/>
          </a:p>
          <a:p>
            <a:endParaRPr lang="en-US" sz="1400" baseline="300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35C41C7-DA69-9254-A6C8-2D45F81758C4}"/>
              </a:ext>
            </a:extLst>
          </p:cNvPr>
          <p:cNvSpPr txBox="1"/>
          <p:nvPr/>
        </p:nvSpPr>
        <p:spPr>
          <a:xfrm>
            <a:off x="8878685" y="6124094"/>
            <a:ext cx="200567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*Values averaged over 5 runs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7409FC2A-B546-CB1A-BCAE-2633D1532B42}"/>
              </a:ext>
            </a:extLst>
          </p:cNvPr>
          <p:cNvSpPr/>
          <p:nvPr/>
        </p:nvSpPr>
        <p:spPr>
          <a:xfrm>
            <a:off x="10293591" y="1459859"/>
            <a:ext cx="118154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aseline="30000" dirty="0"/>
              <a:t>3 </a:t>
            </a:r>
            <a:r>
              <a:rPr lang="en-US" sz="1200" dirty="0" err="1"/>
              <a:t>pidstat</a:t>
            </a:r>
            <a:r>
              <a:rPr lang="en-US" sz="1200" dirty="0"/>
              <a:t> 1 –p &lt;&gt;</a:t>
            </a:r>
          </a:p>
          <a:p>
            <a:r>
              <a:rPr lang="en-US" sz="1200" baseline="30000" dirty="0"/>
              <a:t>4 </a:t>
            </a:r>
            <a:r>
              <a:rPr lang="en-US" sz="1200" dirty="0" err="1"/>
              <a:t>mpstat</a:t>
            </a:r>
            <a:r>
              <a:rPr lang="en-US" sz="1200" dirty="0"/>
              <a:t> 11</a:t>
            </a:r>
          </a:p>
          <a:p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41822044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C70785-AFC0-BA72-58CC-72CEAA76ED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Testbed Setup - Egress</a:t>
            </a:r>
          </a:p>
        </p:txBody>
      </p:sp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20870BD4-D056-241C-2F04-1B9072CD6E67}"/>
              </a:ext>
            </a:extLst>
          </p:cNvPr>
          <p:cNvSpPr/>
          <p:nvPr/>
        </p:nvSpPr>
        <p:spPr>
          <a:xfrm>
            <a:off x="2961861" y="2057400"/>
            <a:ext cx="1570382" cy="216673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84F558E6-4E35-A33F-DB76-EFA2B7479B4D}"/>
              </a:ext>
            </a:extLst>
          </p:cNvPr>
          <p:cNvSpPr/>
          <p:nvPr/>
        </p:nvSpPr>
        <p:spPr>
          <a:xfrm>
            <a:off x="8054009" y="2057400"/>
            <a:ext cx="1570382" cy="216673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7A866D67-F831-0490-FA61-C3616B8C4091}"/>
              </a:ext>
            </a:extLst>
          </p:cNvPr>
          <p:cNvSpPr/>
          <p:nvPr/>
        </p:nvSpPr>
        <p:spPr>
          <a:xfrm>
            <a:off x="3205369" y="2425148"/>
            <a:ext cx="1083365" cy="337931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/>
              <a:t>Pktgen</a:t>
            </a:r>
            <a:endParaRPr lang="en-US" dirty="0"/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00BFD4D1-B998-4C77-8861-4D2B2C0CFF50}"/>
              </a:ext>
            </a:extLst>
          </p:cNvPr>
          <p:cNvSpPr/>
          <p:nvPr/>
        </p:nvSpPr>
        <p:spPr>
          <a:xfrm>
            <a:off x="8297517" y="2425147"/>
            <a:ext cx="1083365" cy="337931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Receiver</a:t>
            </a:r>
          </a:p>
        </p:txBody>
      </p:sp>
      <p:cxnSp>
        <p:nvCxnSpPr>
          <p:cNvPr id="10" name="Elbow Connector 9">
            <a:extLst>
              <a:ext uri="{FF2B5EF4-FFF2-40B4-BE49-F238E27FC236}">
                <a16:creationId xmlns:a16="http://schemas.microsoft.com/office/drawing/2014/main" id="{0D3681F4-3E5A-104A-160C-69A7D8B4E23A}"/>
              </a:ext>
            </a:extLst>
          </p:cNvPr>
          <p:cNvCxnSpPr>
            <a:cxnSpLocks/>
          </p:cNvCxnSpPr>
          <p:nvPr/>
        </p:nvCxnSpPr>
        <p:spPr>
          <a:xfrm>
            <a:off x="3322238" y="2784857"/>
            <a:ext cx="5092149" cy="1461052"/>
          </a:xfrm>
          <a:prstGeom prst="bentConnector4">
            <a:avLst>
              <a:gd name="adj1" fmla="val 130"/>
              <a:gd name="adj2" fmla="val 133333"/>
            </a:avLst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565E16E6-B267-49A7-B072-E7DD6DF0641A}"/>
              </a:ext>
            </a:extLst>
          </p:cNvPr>
          <p:cNvSpPr/>
          <p:nvPr/>
        </p:nvSpPr>
        <p:spPr>
          <a:xfrm>
            <a:off x="3359428" y="3508513"/>
            <a:ext cx="929306" cy="586409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/>
              <a:t>Observ</a:t>
            </a:r>
            <a:r>
              <a:rPr lang="en-US" dirty="0"/>
              <a:t> Agent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D9B7463-935B-6E27-5C26-C48D47CAFB70}"/>
              </a:ext>
            </a:extLst>
          </p:cNvPr>
          <p:cNvSpPr txBox="1"/>
          <p:nvPr/>
        </p:nvSpPr>
        <p:spPr>
          <a:xfrm>
            <a:off x="3226389" y="1712466"/>
            <a:ext cx="1011752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Tcnode7</a:t>
            </a:r>
          </a:p>
          <a:p>
            <a:r>
              <a:rPr lang="en-US" sz="1400" dirty="0">
                <a:solidFill>
                  <a:schemeClr val="bg1"/>
                </a:solidFill>
              </a:rPr>
              <a:t>Kernel 5.13</a:t>
            </a:r>
          </a:p>
          <a:p>
            <a:endParaRPr lang="en-US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1C3C7934-B920-8BFB-7666-831AA237E78E}"/>
              </a:ext>
            </a:extLst>
          </p:cNvPr>
          <p:cNvSpPr txBox="1"/>
          <p:nvPr/>
        </p:nvSpPr>
        <p:spPr>
          <a:xfrm>
            <a:off x="8361953" y="1712466"/>
            <a:ext cx="972639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Tcnode6</a:t>
            </a:r>
          </a:p>
          <a:p>
            <a:r>
              <a:rPr lang="en-US" sz="1400" dirty="0">
                <a:solidFill>
                  <a:schemeClr val="bg1"/>
                </a:solidFill>
              </a:rPr>
              <a:t>Kernel 5.4</a:t>
            </a:r>
          </a:p>
          <a:p>
            <a:endParaRPr lang="en-US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657E70B6-F98C-A53A-B422-7E643FB37619}"/>
              </a:ext>
            </a:extLst>
          </p:cNvPr>
          <p:cNvSpPr txBox="1"/>
          <p:nvPr/>
        </p:nvSpPr>
        <p:spPr>
          <a:xfrm>
            <a:off x="3359427" y="5335702"/>
            <a:ext cx="694267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Questions?</a:t>
            </a:r>
          </a:p>
          <a:p>
            <a:pPr marL="342900" indent="-342900">
              <a:buAutoNum type="arabicParenR"/>
            </a:pPr>
            <a:r>
              <a:rPr lang="en-US" dirty="0"/>
              <a:t>How much does “</a:t>
            </a:r>
            <a:r>
              <a:rPr lang="en-US" dirty="0" err="1"/>
              <a:t>Observ</a:t>
            </a:r>
            <a:r>
              <a:rPr lang="en-US" dirty="0"/>
              <a:t> agent” </a:t>
            </a:r>
            <a:r>
              <a:rPr lang="en-US" b="1" dirty="0"/>
              <a:t>slow down throughput </a:t>
            </a:r>
            <a:r>
              <a:rPr lang="en-US" dirty="0"/>
              <a:t>of “</a:t>
            </a:r>
            <a:r>
              <a:rPr lang="en-US" dirty="0" err="1"/>
              <a:t>Pktgen</a:t>
            </a:r>
            <a:r>
              <a:rPr lang="en-US" dirty="0"/>
              <a:t>”</a:t>
            </a:r>
          </a:p>
          <a:p>
            <a:pPr marL="342900" indent="-342900">
              <a:buAutoNum type="arabicParenR"/>
            </a:pPr>
            <a:r>
              <a:rPr lang="en-US" dirty="0"/>
              <a:t>How much </a:t>
            </a:r>
            <a:r>
              <a:rPr lang="en-US" b="1" dirty="0"/>
              <a:t>%</a:t>
            </a:r>
            <a:r>
              <a:rPr lang="en-US" dirty="0"/>
              <a:t> of traffic is </a:t>
            </a:r>
            <a:r>
              <a:rPr lang="en-US" b="1" dirty="0"/>
              <a:t>successfully monitored </a:t>
            </a:r>
            <a:r>
              <a:rPr lang="en-US" dirty="0"/>
              <a:t>by “</a:t>
            </a:r>
            <a:r>
              <a:rPr lang="en-US" dirty="0" err="1"/>
              <a:t>Observ</a:t>
            </a:r>
            <a:r>
              <a:rPr lang="en-US" dirty="0"/>
              <a:t> agent”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27132D8-D9EE-31D8-C9A5-4BBF886D8832}"/>
              </a:ext>
            </a:extLst>
          </p:cNvPr>
          <p:cNvSpPr txBox="1"/>
          <p:nvPr/>
        </p:nvSpPr>
        <p:spPr>
          <a:xfrm>
            <a:off x="5462431" y="4325510"/>
            <a:ext cx="9497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40 Gbps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014CECC-B639-0525-DEC7-3D9EE0DF26E3}"/>
              </a:ext>
            </a:extLst>
          </p:cNvPr>
          <p:cNvSpPr txBox="1"/>
          <p:nvPr/>
        </p:nvSpPr>
        <p:spPr>
          <a:xfrm>
            <a:off x="427320" y="1823407"/>
            <a:ext cx="2534540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Total Packets </a:t>
            </a:r>
            <a:r>
              <a:rPr lang="en-US" dirty="0"/>
              <a:t>= 100 M</a:t>
            </a:r>
          </a:p>
          <a:p>
            <a:r>
              <a:rPr lang="en-US" dirty="0"/>
              <a:t>        (75B packets)</a:t>
            </a:r>
          </a:p>
          <a:p>
            <a:endParaRPr lang="en-US" dirty="0"/>
          </a:p>
          <a:p>
            <a:r>
              <a:rPr lang="en-US" dirty="0">
                <a:solidFill>
                  <a:srgbClr val="FF0000"/>
                </a:solidFill>
              </a:rPr>
              <a:t>Packet Rate </a:t>
            </a:r>
            <a:r>
              <a:rPr lang="en-US" dirty="0"/>
              <a:t>= ~4.7 Mpps </a:t>
            </a:r>
          </a:p>
          <a:p>
            <a:endParaRPr lang="en-US" dirty="0"/>
          </a:p>
          <a:p>
            <a:r>
              <a:rPr lang="en-US" dirty="0">
                <a:solidFill>
                  <a:srgbClr val="FF0000"/>
                </a:solidFill>
              </a:rPr>
              <a:t>Total threads </a:t>
            </a:r>
            <a:r>
              <a:rPr lang="en-US" dirty="0"/>
              <a:t>= 40</a:t>
            </a:r>
          </a:p>
          <a:p>
            <a:r>
              <a:rPr lang="en-US" dirty="0"/>
              <a:t>(1 Flow per thread)</a:t>
            </a:r>
          </a:p>
        </p:txBody>
      </p:sp>
      <p:pic>
        <p:nvPicPr>
          <p:cNvPr id="21" name="Graphic 20" descr="Magnifying glass with solid fill">
            <a:extLst>
              <a:ext uri="{FF2B5EF4-FFF2-40B4-BE49-F238E27FC236}">
                <a16:creationId xmlns:a16="http://schemas.microsoft.com/office/drawing/2014/main" id="{56B1CB04-BCEA-12D3-FCC3-DDE8F435A7B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314027" y="3626132"/>
            <a:ext cx="457200" cy="457200"/>
          </a:xfrm>
          <a:prstGeom prst="rect">
            <a:avLst/>
          </a:prstGeom>
        </p:spPr>
      </p:pic>
      <p:sp>
        <p:nvSpPr>
          <p:cNvPr id="22" name="Snip and Round Single Corner of Rectangle 21">
            <a:extLst>
              <a:ext uri="{FF2B5EF4-FFF2-40B4-BE49-F238E27FC236}">
                <a16:creationId xmlns:a16="http://schemas.microsoft.com/office/drawing/2014/main" id="{2B1B186E-125E-FB62-F395-3728968A9CBB}"/>
              </a:ext>
            </a:extLst>
          </p:cNvPr>
          <p:cNvSpPr/>
          <p:nvPr/>
        </p:nvSpPr>
        <p:spPr>
          <a:xfrm>
            <a:off x="28775" y="4083332"/>
            <a:ext cx="2634912" cy="2774668"/>
          </a:xfrm>
          <a:prstGeom prst="snipRound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err="1">
                <a:solidFill>
                  <a:schemeClr val="tx1"/>
                </a:solidFill>
              </a:rPr>
              <a:t>Observ</a:t>
            </a:r>
            <a:r>
              <a:rPr lang="en-US" b="1" dirty="0">
                <a:solidFill>
                  <a:schemeClr val="tx1"/>
                </a:solidFill>
              </a:rPr>
              <a:t> Logs/Metrics</a:t>
            </a:r>
          </a:p>
          <a:p>
            <a:pPr algn="ctr"/>
            <a:endParaRPr lang="en-US" dirty="0">
              <a:solidFill>
                <a:schemeClr val="tx1"/>
              </a:solidFill>
            </a:endParaRPr>
          </a:p>
          <a:p>
            <a:pPr algn="ctr"/>
            <a:r>
              <a:rPr lang="en-US" dirty="0" err="1">
                <a:solidFill>
                  <a:schemeClr val="tx1"/>
                </a:solidFill>
              </a:rPr>
              <a:t>Eth_protocol</a:t>
            </a:r>
            <a:r>
              <a:rPr lang="en-US" dirty="0">
                <a:solidFill>
                  <a:schemeClr val="tx1"/>
                </a:solidFill>
              </a:rPr>
              <a:t>, </a:t>
            </a:r>
            <a:r>
              <a:rPr lang="en-US" dirty="0" err="1">
                <a:solidFill>
                  <a:schemeClr val="tx1"/>
                </a:solidFill>
              </a:rPr>
              <a:t>Src_Mac</a:t>
            </a:r>
            <a:r>
              <a:rPr lang="en-US" dirty="0">
                <a:solidFill>
                  <a:schemeClr val="tx1"/>
                </a:solidFill>
              </a:rPr>
              <a:t>, </a:t>
            </a:r>
            <a:r>
              <a:rPr lang="en-US" dirty="0" err="1">
                <a:solidFill>
                  <a:schemeClr val="tx1"/>
                </a:solidFill>
              </a:rPr>
              <a:t>Dst_Mac</a:t>
            </a:r>
            <a:r>
              <a:rPr lang="en-US" dirty="0">
                <a:solidFill>
                  <a:schemeClr val="tx1"/>
                </a:solidFill>
              </a:rPr>
              <a:t>, </a:t>
            </a:r>
            <a:r>
              <a:rPr lang="en-US" dirty="0" err="1">
                <a:solidFill>
                  <a:schemeClr val="tx1"/>
                </a:solidFill>
              </a:rPr>
              <a:t>Src_IP</a:t>
            </a:r>
            <a:r>
              <a:rPr lang="en-US" dirty="0">
                <a:solidFill>
                  <a:schemeClr val="tx1"/>
                </a:solidFill>
              </a:rPr>
              <a:t>, </a:t>
            </a:r>
            <a:r>
              <a:rPr lang="en-US" dirty="0" err="1">
                <a:solidFill>
                  <a:schemeClr val="tx1"/>
                </a:solidFill>
              </a:rPr>
              <a:t>Dest_IP</a:t>
            </a:r>
            <a:r>
              <a:rPr lang="en-US" dirty="0">
                <a:solidFill>
                  <a:schemeClr val="tx1"/>
                </a:solidFill>
              </a:rPr>
              <a:t>, </a:t>
            </a:r>
            <a:r>
              <a:rPr lang="en-US" dirty="0" err="1">
                <a:solidFill>
                  <a:schemeClr val="tx1"/>
                </a:solidFill>
              </a:rPr>
              <a:t>Src_Port</a:t>
            </a:r>
            <a:r>
              <a:rPr lang="en-US" dirty="0">
                <a:solidFill>
                  <a:schemeClr val="tx1"/>
                </a:solidFill>
              </a:rPr>
              <a:t>, </a:t>
            </a:r>
            <a:r>
              <a:rPr lang="en-US" dirty="0" err="1">
                <a:solidFill>
                  <a:schemeClr val="tx1"/>
                </a:solidFill>
              </a:rPr>
              <a:t>Dst_port</a:t>
            </a:r>
            <a:r>
              <a:rPr lang="en-US" dirty="0">
                <a:solidFill>
                  <a:schemeClr val="tx1"/>
                </a:solidFill>
              </a:rPr>
              <a:t>, Protocol =&gt; </a:t>
            </a:r>
          </a:p>
          <a:p>
            <a:pPr algn="ctr"/>
            <a:r>
              <a:rPr lang="en-US" b="1" dirty="0">
                <a:solidFill>
                  <a:srgbClr val="002060"/>
                </a:solidFill>
              </a:rPr>
              <a:t>Packets, Bytes, </a:t>
            </a:r>
            <a:r>
              <a:rPr lang="en-US" b="1" dirty="0" err="1">
                <a:solidFill>
                  <a:srgbClr val="002060"/>
                </a:solidFill>
              </a:rPr>
              <a:t>FlowStartTime</a:t>
            </a:r>
            <a:r>
              <a:rPr lang="en-US" b="1" dirty="0">
                <a:solidFill>
                  <a:srgbClr val="002060"/>
                </a:solidFill>
              </a:rPr>
              <a:t>, </a:t>
            </a:r>
            <a:r>
              <a:rPr lang="en-US" b="1" dirty="0" err="1">
                <a:solidFill>
                  <a:srgbClr val="002060"/>
                </a:solidFill>
              </a:rPr>
              <a:t>FlowEndTime</a:t>
            </a:r>
            <a:endParaRPr lang="en-US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31281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FB93DD-C714-C12B-F6EC-30F1A093CE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Results – Monitoring Egress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0DF85785-C819-9CB7-B2CC-AA9A75F4CDD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38371764"/>
              </p:ext>
            </p:extLst>
          </p:nvPr>
        </p:nvGraphicFramePr>
        <p:xfrm>
          <a:off x="596347" y="2407314"/>
          <a:ext cx="11155131" cy="4121932"/>
        </p:xfrm>
        <a:graphic>
          <a:graphicData uri="http://schemas.openxmlformats.org/drawingml/2006/table">
            <a:tbl>
              <a:tblPr/>
              <a:tblGrid>
                <a:gridCol w="2564297">
                  <a:extLst>
                    <a:ext uri="{9D8B030D-6E8A-4147-A177-3AD203B41FA5}">
                      <a16:colId xmlns:a16="http://schemas.microsoft.com/office/drawing/2014/main" val="2384654958"/>
                    </a:ext>
                  </a:extLst>
                </a:gridCol>
                <a:gridCol w="1329912">
                  <a:extLst>
                    <a:ext uri="{9D8B030D-6E8A-4147-A177-3AD203B41FA5}">
                      <a16:colId xmlns:a16="http://schemas.microsoft.com/office/drawing/2014/main" val="2898564621"/>
                    </a:ext>
                  </a:extLst>
                </a:gridCol>
                <a:gridCol w="1351116">
                  <a:extLst>
                    <a:ext uri="{9D8B030D-6E8A-4147-A177-3AD203B41FA5}">
                      <a16:colId xmlns:a16="http://schemas.microsoft.com/office/drawing/2014/main" val="2930916729"/>
                    </a:ext>
                  </a:extLst>
                </a:gridCol>
                <a:gridCol w="1205172">
                  <a:extLst>
                    <a:ext uri="{9D8B030D-6E8A-4147-A177-3AD203B41FA5}">
                      <a16:colId xmlns:a16="http://schemas.microsoft.com/office/drawing/2014/main" val="375046352"/>
                    </a:ext>
                  </a:extLst>
                </a:gridCol>
                <a:gridCol w="1389386">
                  <a:extLst>
                    <a:ext uri="{9D8B030D-6E8A-4147-A177-3AD203B41FA5}">
                      <a16:colId xmlns:a16="http://schemas.microsoft.com/office/drawing/2014/main" val="3427872198"/>
                    </a:ext>
                  </a:extLst>
                </a:gridCol>
                <a:gridCol w="1798646">
                  <a:extLst>
                    <a:ext uri="{9D8B030D-6E8A-4147-A177-3AD203B41FA5}">
                      <a16:colId xmlns:a16="http://schemas.microsoft.com/office/drawing/2014/main" val="3346774725"/>
                    </a:ext>
                  </a:extLst>
                </a:gridCol>
                <a:gridCol w="1516602">
                  <a:extLst>
                    <a:ext uri="{9D8B030D-6E8A-4147-A177-3AD203B41FA5}">
                      <a16:colId xmlns:a16="http://schemas.microsoft.com/office/drawing/2014/main" val="2057484107"/>
                    </a:ext>
                  </a:extLst>
                </a:gridCol>
              </a:tblGrid>
              <a:tr h="935297">
                <a:tc>
                  <a:txBody>
                    <a:bodyPr/>
                    <a:lstStyle/>
                    <a:p>
                      <a:pPr algn="ctr" rtl="0" fontAlgn="b"/>
                      <a:r>
                        <a:rPr lang="en-IN" b="1" dirty="0">
                          <a:effectLst/>
                        </a:rPr>
                        <a:t>Agent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IN" b="1" dirty="0">
                          <a:effectLst/>
                        </a:rPr>
                        <a:t>Packets Sent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IN" b="1" dirty="0">
                          <a:effectLst/>
                        </a:rPr>
                        <a:t>Packets observed by agent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IN" b="1" dirty="0">
                          <a:effectLst/>
                        </a:rPr>
                        <a:t>Packet Rate (Mpps)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IN" b="1" dirty="0">
                          <a:effectLst/>
                        </a:rPr>
                        <a:t>Monitoring efficacy(%)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N" b="1" dirty="0">
                          <a:effectLst/>
                        </a:rPr>
                        <a:t>Process CPU(%) </a:t>
                      </a:r>
                    </a:p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N" b="1" dirty="0">
                          <a:effectLst/>
                        </a:rPr>
                        <a:t>1 Core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N" b="1" dirty="0">
                          <a:effectLst/>
                        </a:rPr>
                        <a:t>Overall CPU(%) </a:t>
                      </a:r>
                    </a:p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N" b="1" dirty="0">
                          <a:effectLst/>
                        </a:rPr>
                        <a:t>80 cores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43486640"/>
                  </a:ext>
                </a:extLst>
              </a:tr>
              <a:tr h="637327">
                <a:tc>
                  <a:txBody>
                    <a:bodyPr/>
                    <a:lstStyle/>
                    <a:p>
                      <a:pPr algn="ctr" rtl="0" fontAlgn="b"/>
                      <a:r>
                        <a:rPr lang="en-IN" dirty="0">
                          <a:solidFill>
                            <a:srgbClr val="C00000"/>
                          </a:solidFill>
                          <a:effectLst/>
                        </a:rPr>
                        <a:t>None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N" sz="18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101,537,206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IN" dirty="0">
                          <a:effectLst/>
                        </a:rPr>
                        <a:t>0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IN" dirty="0">
                          <a:effectLst/>
                        </a:rPr>
                        <a:t>4.7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IN" dirty="0">
                          <a:effectLst/>
                        </a:rPr>
                        <a:t>-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IN" dirty="0">
                          <a:effectLst/>
                        </a:rPr>
                        <a:t>-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IN" dirty="0">
                          <a:effectLst/>
                        </a:rPr>
                        <a:t>48.5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04678772"/>
                  </a:ext>
                </a:extLst>
              </a:tr>
              <a:tr h="637327">
                <a:tc>
                  <a:txBody>
                    <a:bodyPr/>
                    <a:lstStyle/>
                    <a:p>
                      <a:pPr algn="ctr" rtl="0" fontAlgn="b"/>
                      <a:r>
                        <a:rPr lang="en-IN" dirty="0" err="1">
                          <a:solidFill>
                            <a:schemeClr val="accent1"/>
                          </a:solidFill>
                          <a:effectLst/>
                        </a:rPr>
                        <a:t>Pmacct</a:t>
                      </a:r>
                      <a:endParaRPr lang="en-IN" dirty="0">
                        <a:solidFill>
                          <a:schemeClr val="accent1"/>
                        </a:solidFill>
                        <a:effectLst/>
                      </a:endParaRP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IN" sz="180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101,636,497</a:t>
                      </a:r>
                      <a:endParaRPr lang="en-IN" dirty="0">
                        <a:effectLst/>
                      </a:endParaRP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IN" sz="180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65,574,533</a:t>
                      </a:r>
                      <a:endParaRPr lang="en-IN" dirty="0">
                        <a:effectLst/>
                      </a:endParaRP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IN" dirty="0">
                          <a:effectLst/>
                        </a:rPr>
                        <a:t>2.32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IN" dirty="0">
                          <a:effectLst/>
                        </a:rPr>
                        <a:t>64.5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IN" dirty="0">
                          <a:effectLst/>
                        </a:rPr>
                        <a:t>186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IN" dirty="0">
                          <a:effectLst/>
                        </a:rPr>
                        <a:t>51.79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86047741"/>
                  </a:ext>
                </a:extLst>
              </a:tr>
              <a:tr h="637327">
                <a:tc>
                  <a:txBody>
                    <a:bodyPr/>
                    <a:lstStyle/>
                    <a:p>
                      <a:pPr algn="ctr" rtl="0" fontAlgn="b"/>
                      <a:r>
                        <a:rPr lang="en-IN" dirty="0" err="1">
                          <a:solidFill>
                            <a:schemeClr val="accent1"/>
                          </a:solidFill>
                          <a:effectLst/>
                        </a:rPr>
                        <a:t>Tcpdump</a:t>
                      </a:r>
                      <a:endParaRPr lang="en-IN" dirty="0">
                        <a:solidFill>
                          <a:schemeClr val="accent1"/>
                        </a:solidFill>
                        <a:effectLst/>
                      </a:endParaRP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IN" dirty="0">
                          <a:effectLst/>
                        </a:rPr>
                        <a:t>100,374,690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IN" dirty="0">
                          <a:effectLst/>
                        </a:rPr>
                        <a:t>100,374,690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IN" dirty="0">
                          <a:effectLst/>
                        </a:rPr>
                        <a:t>1.65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IN" dirty="0">
                          <a:effectLst/>
                        </a:rPr>
                        <a:t>100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IN" dirty="0">
                          <a:effectLst/>
                        </a:rPr>
                        <a:t>51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IN" dirty="0">
                          <a:effectLst/>
                        </a:rPr>
                        <a:t>51.5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5461785"/>
                  </a:ext>
                </a:extLst>
              </a:tr>
              <a:tr h="637327">
                <a:tc>
                  <a:txBody>
                    <a:bodyPr/>
                    <a:lstStyle/>
                    <a:p>
                      <a:pPr algn="ctr" rtl="0" fontAlgn="b"/>
                      <a:r>
                        <a:rPr lang="en-IN" dirty="0">
                          <a:solidFill>
                            <a:schemeClr val="accent1"/>
                          </a:solidFill>
                          <a:effectLst/>
                        </a:rPr>
                        <a:t>Netobserv-ebpf-agent_v1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IN" sz="180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101,186,109</a:t>
                      </a:r>
                      <a:endParaRPr lang="en-IN" dirty="0">
                        <a:effectLst/>
                      </a:endParaRP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IN" sz="180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13,037,588</a:t>
                      </a:r>
                      <a:endParaRPr lang="en-IN" dirty="0">
                        <a:effectLst/>
                      </a:endParaRP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IN" dirty="0">
                          <a:effectLst/>
                        </a:rPr>
                        <a:t>2.6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IN" dirty="0">
                          <a:effectLst/>
                        </a:rPr>
                        <a:t>12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IN" dirty="0">
                          <a:effectLst/>
                        </a:rPr>
                        <a:t>170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IN" dirty="0">
                          <a:effectLst/>
                        </a:rPr>
                        <a:t>55.2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50772195"/>
                  </a:ext>
                </a:extLst>
              </a:tr>
              <a:tr h="637327">
                <a:tc>
                  <a:txBody>
                    <a:bodyPr/>
                    <a:lstStyle/>
                    <a:p>
                      <a:pPr algn="ctr" rtl="0" fontAlgn="b"/>
                      <a:r>
                        <a:rPr lang="en-IN" dirty="0">
                          <a:solidFill>
                            <a:schemeClr val="accent1"/>
                          </a:solidFill>
                          <a:effectLst/>
                        </a:rPr>
                        <a:t>Netobserv-ebpf-agent_v2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IN" dirty="0">
                          <a:effectLst/>
                        </a:rPr>
                        <a:t>101,300,570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IN" dirty="0">
                          <a:effectLst/>
                        </a:rPr>
                        <a:t>101,300,570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IN" dirty="0">
                          <a:effectLst/>
                        </a:rPr>
                        <a:t>4.45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IN" dirty="0">
                          <a:effectLst/>
                        </a:rPr>
                        <a:t>100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IN" dirty="0">
                          <a:effectLst/>
                        </a:rPr>
                        <a:t>0.2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IN" dirty="0">
                          <a:effectLst/>
                        </a:rPr>
                        <a:t>48.54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5889390"/>
                  </a:ext>
                </a:extLst>
              </a:tr>
            </a:tbl>
          </a:graphicData>
        </a:graphic>
      </p:graphicFrame>
      <p:graphicFrame>
        <p:nvGraphicFramePr>
          <p:cNvPr id="6" name="Chart 5">
            <a:extLst>
              <a:ext uri="{FF2B5EF4-FFF2-40B4-BE49-F238E27FC236}">
                <a16:creationId xmlns:a16="http://schemas.microsoft.com/office/drawing/2014/main" id="{3869176E-BAAB-5273-44D7-7EEB746F7022}"/>
              </a:ext>
            </a:extLst>
          </p:cNvPr>
          <p:cNvGraphicFramePr/>
          <p:nvPr/>
        </p:nvGraphicFramePr>
        <p:xfrm>
          <a:off x="7681417" y="121311"/>
          <a:ext cx="4237603" cy="221706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A64025C3-4109-2596-D035-B5C3CEA63753}"/>
              </a:ext>
            </a:extLst>
          </p:cNvPr>
          <p:cNvSpPr txBox="1"/>
          <p:nvPr/>
        </p:nvSpPr>
        <p:spPr>
          <a:xfrm>
            <a:off x="9580037" y="6598189"/>
            <a:ext cx="200567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*Values averaged over 5 runs</a:t>
            </a:r>
          </a:p>
        </p:txBody>
      </p:sp>
    </p:spTree>
    <p:extLst>
      <p:ext uri="{BB962C8B-B14F-4D97-AF65-F5344CB8AC3E}">
        <p14:creationId xmlns:p14="http://schemas.microsoft.com/office/powerpoint/2010/main" val="12838186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C70785-AFC0-BA72-58CC-72CEAA76ED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Testbed Setup - TCP</a:t>
            </a:r>
          </a:p>
        </p:txBody>
      </p:sp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20870BD4-D056-241C-2F04-1B9072CD6E67}"/>
              </a:ext>
            </a:extLst>
          </p:cNvPr>
          <p:cNvSpPr/>
          <p:nvPr/>
        </p:nvSpPr>
        <p:spPr>
          <a:xfrm>
            <a:off x="2961861" y="2057400"/>
            <a:ext cx="1570382" cy="216673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84F558E6-4E35-A33F-DB76-EFA2B7479B4D}"/>
              </a:ext>
            </a:extLst>
          </p:cNvPr>
          <p:cNvSpPr/>
          <p:nvPr/>
        </p:nvSpPr>
        <p:spPr>
          <a:xfrm>
            <a:off x="8054009" y="2057400"/>
            <a:ext cx="1570382" cy="216673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00BFD4D1-B998-4C77-8861-4D2B2C0CFF50}"/>
              </a:ext>
            </a:extLst>
          </p:cNvPr>
          <p:cNvSpPr/>
          <p:nvPr/>
        </p:nvSpPr>
        <p:spPr>
          <a:xfrm>
            <a:off x="8297517" y="2425147"/>
            <a:ext cx="1083365" cy="586409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TCP</a:t>
            </a:r>
          </a:p>
          <a:p>
            <a:pPr algn="ctr"/>
            <a:r>
              <a:rPr lang="en-US" dirty="0"/>
              <a:t>Receiver</a:t>
            </a:r>
          </a:p>
        </p:txBody>
      </p:sp>
      <p:cxnSp>
        <p:nvCxnSpPr>
          <p:cNvPr id="10" name="Elbow Connector 9">
            <a:extLst>
              <a:ext uri="{FF2B5EF4-FFF2-40B4-BE49-F238E27FC236}">
                <a16:creationId xmlns:a16="http://schemas.microsoft.com/office/drawing/2014/main" id="{0D3681F4-3E5A-104A-160C-69A7D8B4E23A}"/>
              </a:ext>
            </a:extLst>
          </p:cNvPr>
          <p:cNvCxnSpPr>
            <a:cxnSpLocks/>
          </p:cNvCxnSpPr>
          <p:nvPr/>
        </p:nvCxnSpPr>
        <p:spPr>
          <a:xfrm>
            <a:off x="3322238" y="2784857"/>
            <a:ext cx="5092149" cy="1461052"/>
          </a:xfrm>
          <a:prstGeom prst="bentConnector4">
            <a:avLst>
              <a:gd name="adj1" fmla="val 130"/>
              <a:gd name="adj2" fmla="val 133333"/>
            </a:avLst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565E16E6-B267-49A7-B072-E7DD6DF0641A}"/>
              </a:ext>
            </a:extLst>
          </p:cNvPr>
          <p:cNvSpPr/>
          <p:nvPr/>
        </p:nvSpPr>
        <p:spPr>
          <a:xfrm>
            <a:off x="8383619" y="3559666"/>
            <a:ext cx="929306" cy="586409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/>
              <a:t>Observ</a:t>
            </a:r>
            <a:r>
              <a:rPr lang="en-US" dirty="0"/>
              <a:t> Agent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D9B7463-935B-6E27-5C26-C48D47CAFB70}"/>
              </a:ext>
            </a:extLst>
          </p:cNvPr>
          <p:cNvSpPr txBox="1"/>
          <p:nvPr/>
        </p:nvSpPr>
        <p:spPr>
          <a:xfrm>
            <a:off x="3226389" y="1712466"/>
            <a:ext cx="1011752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Tcnode7</a:t>
            </a:r>
          </a:p>
          <a:p>
            <a:r>
              <a:rPr lang="en-US" sz="1400" dirty="0">
                <a:solidFill>
                  <a:schemeClr val="bg1"/>
                </a:solidFill>
              </a:rPr>
              <a:t>Kernel 5.13</a:t>
            </a:r>
          </a:p>
          <a:p>
            <a:endParaRPr lang="en-US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1C3C7934-B920-8BFB-7666-831AA237E78E}"/>
              </a:ext>
            </a:extLst>
          </p:cNvPr>
          <p:cNvSpPr txBox="1"/>
          <p:nvPr/>
        </p:nvSpPr>
        <p:spPr>
          <a:xfrm>
            <a:off x="8361953" y="1712466"/>
            <a:ext cx="972639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Tcnode6</a:t>
            </a:r>
          </a:p>
          <a:p>
            <a:r>
              <a:rPr lang="en-US" sz="1400" dirty="0">
                <a:solidFill>
                  <a:schemeClr val="bg1"/>
                </a:solidFill>
              </a:rPr>
              <a:t>Kernel 5.4</a:t>
            </a:r>
          </a:p>
          <a:p>
            <a:endParaRPr lang="en-US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657E70B6-F98C-A53A-B422-7E643FB37619}"/>
              </a:ext>
            </a:extLst>
          </p:cNvPr>
          <p:cNvSpPr txBox="1"/>
          <p:nvPr/>
        </p:nvSpPr>
        <p:spPr>
          <a:xfrm>
            <a:off x="3359427" y="5335702"/>
            <a:ext cx="700358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Questions?</a:t>
            </a:r>
          </a:p>
          <a:p>
            <a:pPr marL="342900" indent="-342900">
              <a:buAutoNum type="arabicParenR"/>
            </a:pPr>
            <a:r>
              <a:rPr lang="en-US" dirty="0"/>
              <a:t>How much does “</a:t>
            </a:r>
            <a:r>
              <a:rPr lang="en-US" dirty="0" err="1"/>
              <a:t>Observ</a:t>
            </a:r>
            <a:r>
              <a:rPr lang="en-US" dirty="0"/>
              <a:t> agent” </a:t>
            </a:r>
            <a:r>
              <a:rPr lang="en-US" b="1" dirty="0"/>
              <a:t>slow down throughput </a:t>
            </a:r>
            <a:r>
              <a:rPr lang="en-US" dirty="0"/>
              <a:t>of TCP Flows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27132D8-D9EE-31D8-C9A5-4BBF886D8832}"/>
              </a:ext>
            </a:extLst>
          </p:cNvPr>
          <p:cNvSpPr txBox="1"/>
          <p:nvPr/>
        </p:nvSpPr>
        <p:spPr>
          <a:xfrm>
            <a:off x="5462431" y="4325510"/>
            <a:ext cx="9497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40 Gbps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014CECC-B639-0525-DEC7-3D9EE0DF26E3}"/>
              </a:ext>
            </a:extLst>
          </p:cNvPr>
          <p:cNvSpPr txBox="1"/>
          <p:nvPr/>
        </p:nvSpPr>
        <p:spPr>
          <a:xfrm>
            <a:off x="427320" y="1823407"/>
            <a:ext cx="198580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Total Flows </a:t>
            </a:r>
            <a:r>
              <a:rPr lang="en-US" dirty="0"/>
              <a:t>= 128</a:t>
            </a:r>
          </a:p>
          <a:p>
            <a:r>
              <a:rPr lang="en-US" dirty="0"/>
              <a:t>        (100B packets)</a:t>
            </a:r>
          </a:p>
          <a:p>
            <a:endParaRPr lang="en-US" dirty="0"/>
          </a:p>
          <a:p>
            <a:r>
              <a:rPr lang="en-US" dirty="0">
                <a:solidFill>
                  <a:srgbClr val="FF0000"/>
                </a:solidFill>
              </a:rPr>
              <a:t>Duration</a:t>
            </a:r>
            <a:r>
              <a:rPr lang="en-US" dirty="0"/>
              <a:t> = 60 sec</a:t>
            </a:r>
          </a:p>
        </p:txBody>
      </p:sp>
      <p:pic>
        <p:nvPicPr>
          <p:cNvPr id="21" name="Graphic 20" descr="Magnifying glass with solid fill">
            <a:extLst>
              <a:ext uri="{FF2B5EF4-FFF2-40B4-BE49-F238E27FC236}">
                <a16:creationId xmlns:a16="http://schemas.microsoft.com/office/drawing/2014/main" id="{56B1CB04-BCEA-12D3-FCC3-DDE8F435A7B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533014" y="3626132"/>
            <a:ext cx="457200" cy="457200"/>
          </a:xfrm>
          <a:prstGeom prst="rect">
            <a:avLst/>
          </a:prstGeom>
        </p:spPr>
      </p:pic>
      <p:sp>
        <p:nvSpPr>
          <p:cNvPr id="22" name="Snip and Round Single Corner of Rectangle 21">
            <a:extLst>
              <a:ext uri="{FF2B5EF4-FFF2-40B4-BE49-F238E27FC236}">
                <a16:creationId xmlns:a16="http://schemas.microsoft.com/office/drawing/2014/main" id="{2B1B186E-125E-FB62-F395-3728968A9CBB}"/>
              </a:ext>
            </a:extLst>
          </p:cNvPr>
          <p:cNvSpPr/>
          <p:nvPr/>
        </p:nvSpPr>
        <p:spPr>
          <a:xfrm>
            <a:off x="28775" y="4083332"/>
            <a:ext cx="2634912" cy="2774668"/>
          </a:xfrm>
          <a:prstGeom prst="snipRound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err="1">
                <a:solidFill>
                  <a:schemeClr val="tx1"/>
                </a:solidFill>
              </a:rPr>
              <a:t>Observ</a:t>
            </a:r>
            <a:r>
              <a:rPr lang="en-US" b="1" dirty="0">
                <a:solidFill>
                  <a:schemeClr val="tx1"/>
                </a:solidFill>
              </a:rPr>
              <a:t> Logs/Metrics</a:t>
            </a:r>
          </a:p>
          <a:p>
            <a:pPr algn="ctr"/>
            <a:endParaRPr lang="en-US" dirty="0">
              <a:solidFill>
                <a:schemeClr val="tx1"/>
              </a:solidFill>
            </a:endParaRPr>
          </a:p>
          <a:p>
            <a:pPr algn="ctr"/>
            <a:r>
              <a:rPr lang="en-US" dirty="0" err="1">
                <a:solidFill>
                  <a:schemeClr val="tx1"/>
                </a:solidFill>
              </a:rPr>
              <a:t>Eth_protocol</a:t>
            </a:r>
            <a:r>
              <a:rPr lang="en-US" dirty="0">
                <a:solidFill>
                  <a:schemeClr val="tx1"/>
                </a:solidFill>
              </a:rPr>
              <a:t>, </a:t>
            </a:r>
            <a:r>
              <a:rPr lang="en-US" dirty="0" err="1">
                <a:solidFill>
                  <a:schemeClr val="tx1"/>
                </a:solidFill>
              </a:rPr>
              <a:t>Src_Mac</a:t>
            </a:r>
            <a:r>
              <a:rPr lang="en-US" dirty="0">
                <a:solidFill>
                  <a:schemeClr val="tx1"/>
                </a:solidFill>
              </a:rPr>
              <a:t>, </a:t>
            </a:r>
            <a:r>
              <a:rPr lang="en-US" dirty="0" err="1">
                <a:solidFill>
                  <a:schemeClr val="tx1"/>
                </a:solidFill>
              </a:rPr>
              <a:t>Dst_Mac</a:t>
            </a:r>
            <a:r>
              <a:rPr lang="en-US" dirty="0">
                <a:solidFill>
                  <a:schemeClr val="tx1"/>
                </a:solidFill>
              </a:rPr>
              <a:t>, </a:t>
            </a:r>
            <a:r>
              <a:rPr lang="en-US" dirty="0" err="1">
                <a:solidFill>
                  <a:schemeClr val="tx1"/>
                </a:solidFill>
              </a:rPr>
              <a:t>Src_IP</a:t>
            </a:r>
            <a:r>
              <a:rPr lang="en-US" dirty="0">
                <a:solidFill>
                  <a:schemeClr val="tx1"/>
                </a:solidFill>
              </a:rPr>
              <a:t>, </a:t>
            </a:r>
            <a:r>
              <a:rPr lang="en-US" dirty="0" err="1">
                <a:solidFill>
                  <a:schemeClr val="tx1"/>
                </a:solidFill>
              </a:rPr>
              <a:t>Dest_IP</a:t>
            </a:r>
            <a:r>
              <a:rPr lang="en-US" dirty="0">
                <a:solidFill>
                  <a:schemeClr val="tx1"/>
                </a:solidFill>
              </a:rPr>
              <a:t>, </a:t>
            </a:r>
            <a:r>
              <a:rPr lang="en-US" dirty="0" err="1">
                <a:solidFill>
                  <a:schemeClr val="tx1"/>
                </a:solidFill>
              </a:rPr>
              <a:t>Src_Port</a:t>
            </a:r>
            <a:r>
              <a:rPr lang="en-US" dirty="0">
                <a:solidFill>
                  <a:schemeClr val="tx1"/>
                </a:solidFill>
              </a:rPr>
              <a:t>, </a:t>
            </a:r>
            <a:r>
              <a:rPr lang="en-US" dirty="0" err="1">
                <a:solidFill>
                  <a:schemeClr val="tx1"/>
                </a:solidFill>
              </a:rPr>
              <a:t>Dst_port</a:t>
            </a:r>
            <a:r>
              <a:rPr lang="en-US" dirty="0">
                <a:solidFill>
                  <a:schemeClr val="tx1"/>
                </a:solidFill>
              </a:rPr>
              <a:t>, Protocol =&gt; </a:t>
            </a:r>
          </a:p>
          <a:p>
            <a:pPr algn="ctr"/>
            <a:r>
              <a:rPr lang="en-US" b="1" dirty="0">
                <a:solidFill>
                  <a:srgbClr val="002060"/>
                </a:solidFill>
              </a:rPr>
              <a:t>Packets, Bytes, </a:t>
            </a:r>
            <a:r>
              <a:rPr lang="en-US" b="1" dirty="0" err="1">
                <a:solidFill>
                  <a:srgbClr val="002060"/>
                </a:solidFill>
              </a:rPr>
              <a:t>FlowStartTime</a:t>
            </a:r>
            <a:r>
              <a:rPr lang="en-US" b="1" dirty="0">
                <a:solidFill>
                  <a:srgbClr val="002060"/>
                </a:solidFill>
              </a:rPr>
              <a:t>, </a:t>
            </a:r>
            <a:r>
              <a:rPr lang="en-US" b="1" dirty="0" err="1">
                <a:solidFill>
                  <a:srgbClr val="002060"/>
                </a:solidFill>
              </a:rPr>
              <a:t>FlowEndTime</a:t>
            </a:r>
            <a:endParaRPr lang="en-US" b="1" dirty="0">
              <a:solidFill>
                <a:srgbClr val="002060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C97886B-21A8-C3BB-85CE-D18E097A4127}"/>
              </a:ext>
            </a:extLst>
          </p:cNvPr>
          <p:cNvSpPr txBox="1"/>
          <p:nvPr/>
        </p:nvSpPr>
        <p:spPr>
          <a:xfrm>
            <a:off x="2663687" y="4888315"/>
            <a:ext cx="92540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The TCP Flows are allowed to run for 60 sec, and the final packet throughput (Mpps) is measured</a:t>
            </a:r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7A866D67-F831-0490-FA61-C3616B8C4091}"/>
              </a:ext>
            </a:extLst>
          </p:cNvPr>
          <p:cNvSpPr/>
          <p:nvPr/>
        </p:nvSpPr>
        <p:spPr>
          <a:xfrm>
            <a:off x="3205369" y="2425148"/>
            <a:ext cx="1083365" cy="494026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TCP Sender</a:t>
            </a:r>
          </a:p>
        </p:txBody>
      </p:sp>
    </p:spTree>
    <p:extLst>
      <p:ext uri="{BB962C8B-B14F-4D97-AF65-F5344CB8AC3E}">
        <p14:creationId xmlns:p14="http://schemas.microsoft.com/office/powerpoint/2010/main" val="244845660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C5040F-C556-3E91-8963-A7C849496B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Results – Monitoring TCP traffic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7508EEDB-C666-C3C0-3EEE-14E321DA673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34917402"/>
              </p:ext>
            </p:extLst>
          </p:nvPr>
        </p:nvGraphicFramePr>
        <p:xfrm>
          <a:off x="1411357" y="2171774"/>
          <a:ext cx="9084365" cy="3565488"/>
        </p:xfrm>
        <a:graphic>
          <a:graphicData uri="http://schemas.openxmlformats.org/drawingml/2006/table">
            <a:tbl>
              <a:tblPr/>
              <a:tblGrid>
                <a:gridCol w="2145082">
                  <a:extLst>
                    <a:ext uri="{9D8B030D-6E8A-4147-A177-3AD203B41FA5}">
                      <a16:colId xmlns:a16="http://schemas.microsoft.com/office/drawing/2014/main" val="1447024036"/>
                    </a:ext>
                  </a:extLst>
                </a:gridCol>
                <a:gridCol w="1172176">
                  <a:extLst>
                    <a:ext uri="{9D8B030D-6E8A-4147-A177-3AD203B41FA5}">
                      <a16:colId xmlns:a16="http://schemas.microsoft.com/office/drawing/2014/main" val="464156079"/>
                    </a:ext>
                  </a:extLst>
                </a:gridCol>
                <a:gridCol w="1441777">
                  <a:extLst>
                    <a:ext uri="{9D8B030D-6E8A-4147-A177-3AD203B41FA5}">
                      <a16:colId xmlns:a16="http://schemas.microsoft.com/office/drawing/2014/main" val="2357686796"/>
                    </a:ext>
                  </a:extLst>
                </a:gridCol>
                <a:gridCol w="1512108">
                  <a:extLst>
                    <a:ext uri="{9D8B030D-6E8A-4147-A177-3AD203B41FA5}">
                      <a16:colId xmlns:a16="http://schemas.microsoft.com/office/drawing/2014/main" val="822451429"/>
                    </a:ext>
                  </a:extLst>
                </a:gridCol>
                <a:gridCol w="1406611">
                  <a:extLst>
                    <a:ext uri="{9D8B030D-6E8A-4147-A177-3AD203B41FA5}">
                      <a16:colId xmlns:a16="http://schemas.microsoft.com/office/drawing/2014/main" val="1794610317"/>
                    </a:ext>
                  </a:extLst>
                </a:gridCol>
                <a:gridCol w="1406611">
                  <a:extLst>
                    <a:ext uri="{9D8B030D-6E8A-4147-A177-3AD203B41FA5}">
                      <a16:colId xmlns:a16="http://schemas.microsoft.com/office/drawing/2014/main" val="845358463"/>
                    </a:ext>
                  </a:extLst>
                </a:gridCol>
              </a:tblGrid>
              <a:tr h="804748">
                <a:tc>
                  <a:txBody>
                    <a:bodyPr/>
                    <a:lstStyle/>
                    <a:p>
                      <a:pPr rtl="0" fontAlgn="b"/>
                      <a:r>
                        <a:rPr lang="en-IN" sz="1700" b="1" dirty="0">
                          <a:effectLst/>
                        </a:rPr>
                        <a:t>Agent</a:t>
                      </a:r>
                    </a:p>
                  </a:txBody>
                  <a:tcPr marL="26706" marR="26706" marT="17804" marB="17804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IN" sz="1700" b="1" dirty="0">
                          <a:effectLst/>
                        </a:rPr>
                        <a:t>Packets sent (over 60sec period)</a:t>
                      </a:r>
                    </a:p>
                  </a:txBody>
                  <a:tcPr marL="26706" marR="26706" marT="17804" marB="17804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IN" sz="1700" b="1" dirty="0">
                          <a:effectLst/>
                        </a:rPr>
                        <a:t>Packets observed by agent</a:t>
                      </a:r>
                    </a:p>
                  </a:txBody>
                  <a:tcPr marL="26706" marR="26706" marT="17804" marB="17804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IN" sz="1700" b="1" dirty="0">
                          <a:effectLst/>
                        </a:rPr>
                        <a:t>Monitoring efficacy (%)</a:t>
                      </a:r>
                    </a:p>
                  </a:txBody>
                  <a:tcPr marL="26706" marR="26706" marT="17804" marB="17804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IN" sz="1700" b="1" dirty="0">
                          <a:effectLst/>
                        </a:rPr>
                        <a:t>Packet Rate (Mpps)</a:t>
                      </a:r>
                    </a:p>
                  </a:txBody>
                  <a:tcPr marL="26706" marR="26706" marT="17804" marB="17804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IN" sz="1700" b="1" dirty="0">
                          <a:effectLst/>
                        </a:rPr>
                        <a:t>CPU Extra Overhead (%)</a:t>
                      </a:r>
                    </a:p>
                  </a:txBody>
                  <a:tcPr marL="26706" marR="26706" marT="17804" marB="17804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03229334"/>
                  </a:ext>
                </a:extLst>
              </a:tr>
              <a:tr h="548368">
                <a:tc>
                  <a:txBody>
                    <a:bodyPr/>
                    <a:lstStyle/>
                    <a:p>
                      <a:pPr rtl="0" fontAlgn="b"/>
                      <a:r>
                        <a:rPr lang="en-IN" sz="1700" dirty="0">
                          <a:solidFill>
                            <a:srgbClr val="FF0000"/>
                          </a:solidFill>
                          <a:effectLst/>
                        </a:rPr>
                        <a:t>None</a:t>
                      </a:r>
                    </a:p>
                  </a:txBody>
                  <a:tcPr marL="26706" marR="26706" marT="17804" marB="17804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IN" sz="1700">
                          <a:effectLst/>
                        </a:rPr>
                        <a:t>657,309,157</a:t>
                      </a:r>
                    </a:p>
                  </a:txBody>
                  <a:tcPr marL="26706" marR="26706" marT="17804" marB="17804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IN" sz="1700">
                          <a:effectLst/>
                        </a:rPr>
                        <a:t>0</a:t>
                      </a:r>
                    </a:p>
                  </a:txBody>
                  <a:tcPr marL="26706" marR="26706" marT="17804" marB="17804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IN" sz="1700">
                          <a:effectLst/>
                        </a:rPr>
                        <a:t>0</a:t>
                      </a:r>
                    </a:p>
                  </a:txBody>
                  <a:tcPr marL="26706" marR="26706" marT="17804" marB="17804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IN" sz="1700" dirty="0">
                          <a:effectLst/>
                        </a:rPr>
                        <a:t>11.75</a:t>
                      </a:r>
                    </a:p>
                  </a:txBody>
                  <a:tcPr marL="26706" marR="26706" marT="17804" marB="17804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IN" dirty="0">
                          <a:effectLst/>
                        </a:rPr>
                        <a:t>0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90704280"/>
                  </a:ext>
                </a:extLst>
              </a:tr>
              <a:tr h="548368">
                <a:tc>
                  <a:txBody>
                    <a:bodyPr/>
                    <a:lstStyle/>
                    <a:p>
                      <a:pPr rtl="0" fontAlgn="b"/>
                      <a:r>
                        <a:rPr lang="en-IN" sz="1700">
                          <a:effectLst/>
                        </a:rPr>
                        <a:t>pmacct(print) </a:t>
                      </a:r>
                    </a:p>
                  </a:txBody>
                  <a:tcPr marL="26706" marR="26706" marT="17804" marB="17804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IN" sz="1700">
                          <a:effectLst/>
                        </a:rPr>
                        <a:t>225,467,753</a:t>
                      </a:r>
                    </a:p>
                  </a:txBody>
                  <a:tcPr marL="26706" marR="26706" marT="17804" marB="17804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IN" sz="1700">
                          <a:effectLst/>
                        </a:rPr>
                        <a:t>71,410,449</a:t>
                      </a:r>
                    </a:p>
                  </a:txBody>
                  <a:tcPr marL="26706" marR="26706" marT="17804" marB="17804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IN" sz="1700">
                          <a:effectLst/>
                        </a:rPr>
                        <a:t>31.67213411</a:t>
                      </a:r>
                    </a:p>
                  </a:txBody>
                  <a:tcPr marL="26706" marR="26706" marT="17804" marB="17804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IN" sz="1700">
                          <a:effectLst/>
                        </a:rPr>
                        <a:t>3.5</a:t>
                      </a:r>
                    </a:p>
                  </a:txBody>
                  <a:tcPr marL="26706" marR="26706" marT="17804" marB="17804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IN">
                          <a:effectLst/>
                        </a:rPr>
                        <a:t>234.2980543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48890767"/>
                  </a:ext>
                </a:extLst>
              </a:tr>
              <a:tr h="548368">
                <a:tc>
                  <a:txBody>
                    <a:bodyPr/>
                    <a:lstStyle/>
                    <a:p>
                      <a:pPr rtl="0" fontAlgn="b"/>
                      <a:r>
                        <a:rPr lang="en-IN" sz="1700">
                          <a:effectLst/>
                        </a:rPr>
                        <a:t>tcpdump</a:t>
                      </a:r>
                    </a:p>
                  </a:txBody>
                  <a:tcPr marL="26706" marR="26706" marT="17804" marB="17804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IN" sz="1700">
                          <a:effectLst/>
                        </a:rPr>
                        <a:t>497,131,749</a:t>
                      </a:r>
                    </a:p>
                  </a:txBody>
                  <a:tcPr marL="26706" marR="26706" marT="17804" marB="17804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IN" sz="1700">
                          <a:effectLst/>
                        </a:rPr>
                        <a:t>34420750</a:t>
                      </a:r>
                    </a:p>
                  </a:txBody>
                  <a:tcPr marL="26706" marR="26706" marT="17804" marB="17804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IN" sz="1700">
                          <a:effectLst/>
                        </a:rPr>
                        <a:t>6.923868787</a:t>
                      </a:r>
                    </a:p>
                  </a:txBody>
                  <a:tcPr marL="26706" marR="26706" marT="17804" marB="17804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IN" sz="1700">
                          <a:effectLst/>
                        </a:rPr>
                        <a:t>7.25</a:t>
                      </a:r>
                    </a:p>
                  </a:txBody>
                  <a:tcPr marL="26706" marR="26706" marT="17804" marB="17804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IN">
                          <a:effectLst/>
                        </a:rPr>
                        <a:t>51.48792619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95624395"/>
                  </a:ext>
                </a:extLst>
              </a:tr>
              <a:tr h="548368">
                <a:tc>
                  <a:txBody>
                    <a:bodyPr/>
                    <a:lstStyle/>
                    <a:p>
                      <a:pPr rtl="0" fontAlgn="b"/>
                      <a:r>
                        <a:rPr lang="en-IN" sz="1700">
                          <a:effectLst/>
                        </a:rPr>
                        <a:t>netobserv-ebpf-agent_V1</a:t>
                      </a:r>
                    </a:p>
                  </a:txBody>
                  <a:tcPr marL="26706" marR="26706" marT="17804" marB="17804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IN" sz="1700">
                          <a:effectLst/>
                        </a:rPr>
                        <a:t>220,042,728</a:t>
                      </a:r>
                    </a:p>
                  </a:txBody>
                  <a:tcPr marL="26706" marR="26706" marT="17804" marB="17804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IN" sz="1700">
                          <a:effectLst/>
                        </a:rPr>
                        <a:t>14,577,508</a:t>
                      </a:r>
                    </a:p>
                  </a:txBody>
                  <a:tcPr marL="26706" marR="26706" marT="17804" marB="17804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IN" sz="1700">
                          <a:effectLst/>
                        </a:rPr>
                        <a:t>6.624853348</a:t>
                      </a:r>
                    </a:p>
                  </a:txBody>
                  <a:tcPr marL="26706" marR="26706" marT="17804" marB="17804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IN" sz="1700">
                          <a:effectLst/>
                        </a:rPr>
                        <a:t>3.7</a:t>
                      </a:r>
                    </a:p>
                  </a:txBody>
                  <a:tcPr marL="26706" marR="26706" marT="17804" marB="17804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IN">
                          <a:effectLst/>
                        </a:rPr>
                        <a:t>220.4064098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77508286"/>
                  </a:ext>
                </a:extLst>
              </a:tr>
              <a:tr h="548368">
                <a:tc>
                  <a:txBody>
                    <a:bodyPr/>
                    <a:lstStyle/>
                    <a:p>
                      <a:pPr rtl="0" fontAlgn="b"/>
                      <a:r>
                        <a:rPr lang="en-IN" sz="1700">
                          <a:effectLst/>
                        </a:rPr>
                        <a:t>netobserv-ebpf-agent_V2</a:t>
                      </a:r>
                    </a:p>
                  </a:txBody>
                  <a:tcPr marL="26706" marR="26706" marT="17804" marB="17804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IN" sz="1700" dirty="0">
                          <a:effectLst/>
                        </a:rPr>
                        <a:t>611,224,733</a:t>
                      </a:r>
                    </a:p>
                  </a:txBody>
                  <a:tcPr marL="26706" marR="26706" marT="17804" marB="17804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IN" sz="1700">
                          <a:effectLst/>
                        </a:rPr>
                        <a:t>611,224,733</a:t>
                      </a:r>
                    </a:p>
                  </a:txBody>
                  <a:tcPr marL="26706" marR="26706" marT="17804" marB="17804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IN" sz="1700">
                          <a:effectLst/>
                        </a:rPr>
                        <a:t>100</a:t>
                      </a:r>
                    </a:p>
                  </a:txBody>
                  <a:tcPr marL="26706" marR="26706" marT="17804" marB="17804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IN" sz="1700" dirty="0">
                          <a:effectLst/>
                        </a:rPr>
                        <a:t>10.4</a:t>
                      </a:r>
                    </a:p>
                  </a:txBody>
                  <a:tcPr marL="26706" marR="26706" marT="17804" marB="17804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IN" dirty="0">
                          <a:effectLst/>
                        </a:rPr>
                        <a:t>11.19913195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1087633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4026902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692D09-1107-D6D2-D5E2-F537E4D6A4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Appendix 1: </a:t>
            </a:r>
            <a:r>
              <a:rPr lang="en-US" dirty="0" err="1"/>
              <a:t>Pmacctd</a:t>
            </a:r>
            <a:r>
              <a:rPr lang="en-US" dirty="0"/>
              <a:t> Config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F21F795-A598-6D7C-088D-D5674ED53A3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en-IN" i="1" dirty="0" err="1"/>
              <a:t>daemonize</a:t>
            </a:r>
            <a:r>
              <a:rPr lang="en-IN" i="1" dirty="0"/>
              <a:t>: true</a:t>
            </a:r>
          </a:p>
          <a:p>
            <a:pPr marL="0" indent="0">
              <a:buNone/>
            </a:pPr>
            <a:r>
              <a:rPr lang="en-IN" i="1" dirty="0" err="1"/>
              <a:t>pcap_interface</a:t>
            </a:r>
            <a:r>
              <a:rPr lang="en-IN" i="1" dirty="0"/>
              <a:t>: ens6f0np0</a:t>
            </a:r>
          </a:p>
          <a:p>
            <a:pPr marL="0" indent="0">
              <a:buNone/>
            </a:pPr>
            <a:r>
              <a:rPr lang="en-IN" i="1" dirty="0"/>
              <a:t>plugins: print[flows] </a:t>
            </a:r>
          </a:p>
          <a:p>
            <a:pPr marL="0" indent="0">
              <a:buNone/>
            </a:pPr>
            <a:r>
              <a:rPr lang="en-IN" i="1" dirty="0"/>
              <a:t>!</a:t>
            </a:r>
          </a:p>
          <a:p>
            <a:pPr marL="0" indent="0">
              <a:buNone/>
            </a:pPr>
            <a:r>
              <a:rPr lang="en-IN" i="1" dirty="0"/>
              <a:t>aggregate[flows]: </a:t>
            </a:r>
            <a:r>
              <a:rPr lang="en-IN" i="1" dirty="0" err="1"/>
              <a:t>src_mac</a:t>
            </a:r>
            <a:r>
              <a:rPr lang="en-IN" i="1" dirty="0"/>
              <a:t>, </a:t>
            </a:r>
            <a:r>
              <a:rPr lang="en-IN" i="1" dirty="0" err="1"/>
              <a:t>dst_mac</a:t>
            </a:r>
            <a:r>
              <a:rPr lang="en-IN" i="1" dirty="0"/>
              <a:t>, </a:t>
            </a:r>
            <a:r>
              <a:rPr lang="en-IN" i="1" dirty="0" err="1"/>
              <a:t>src_host</a:t>
            </a:r>
            <a:r>
              <a:rPr lang="en-IN" i="1" dirty="0"/>
              <a:t>, </a:t>
            </a:r>
            <a:r>
              <a:rPr lang="en-IN" i="1" dirty="0" err="1"/>
              <a:t>dst_host</a:t>
            </a:r>
            <a:r>
              <a:rPr lang="en-IN" i="1" dirty="0"/>
              <a:t>, </a:t>
            </a:r>
            <a:r>
              <a:rPr lang="en-IN" i="1" dirty="0" err="1"/>
              <a:t>src_port</a:t>
            </a:r>
            <a:r>
              <a:rPr lang="en-IN" i="1" dirty="0"/>
              <a:t>, </a:t>
            </a:r>
            <a:r>
              <a:rPr lang="en-IN" i="1" dirty="0" err="1"/>
              <a:t>dst_port</a:t>
            </a:r>
            <a:r>
              <a:rPr lang="en-IN" i="1" dirty="0"/>
              <a:t>, proto</a:t>
            </a:r>
          </a:p>
          <a:p>
            <a:pPr marL="0" indent="0">
              <a:buNone/>
            </a:pPr>
            <a:r>
              <a:rPr lang="en-IN" i="1" dirty="0"/>
              <a:t>!</a:t>
            </a:r>
          </a:p>
          <a:p>
            <a:pPr marL="0" indent="0">
              <a:buNone/>
            </a:pPr>
            <a:r>
              <a:rPr lang="en-IN" i="1" dirty="0" err="1"/>
              <a:t>print_output_file</a:t>
            </a:r>
            <a:r>
              <a:rPr lang="en-IN" i="1" dirty="0"/>
              <a:t>[flows]: /home/</a:t>
            </a:r>
            <a:r>
              <a:rPr lang="en-IN" i="1" dirty="0" err="1"/>
              <a:t>pravein</a:t>
            </a:r>
            <a:r>
              <a:rPr lang="en-IN" i="1" dirty="0"/>
              <a:t>/</a:t>
            </a:r>
            <a:r>
              <a:rPr lang="en-IN" i="1" dirty="0" err="1"/>
              <a:t>pmacctd</a:t>
            </a:r>
            <a:r>
              <a:rPr lang="en-IN" i="1" dirty="0"/>
              <a:t>/flows-%</a:t>
            </a:r>
            <a:r>
              <a:rPr lang="en-IN" i="1" dirty="0" err="1"/>
              <a:t>Y%m%d</a:t>
            </a:r>
            <a:r>
              <a:rPr lang="en-IN" i="1" dirty="0"/>
              <a:t>_%</a:t>
            </a:r>
            <a:r>
              <a:rPr lang="en-IN" i="1" dirty="0" err="1"/>
              <a:t>H%M.txt</a:t>
            </a:r>
            <a:endParaRPr lang="en-IN" i="1" dirty="0"/>
          </a:p>
          <a:p>
            <a:pPr marL="0" indent="0">
              <a:buNone/>
            </a:pPr>
            <a:r>
              <a:rPr lang="en-IN" i="1" dirty="0" err="1"/>
              <a:t>print_output</a:t>
            </a:r>
            <a:r>
              <a:rPr lang="en-IN" i="1" dirty="0"/>
              <a:t>[flows]: csv</a:t>
            </a:r>
          </a:p>
          <a:p>
            <a:pPr marL="0" indent="0">
              <a:buNone/>
            </a:pPr>
            <a:r>
              <a:rPr lang="en-IN" i="1" dirty="0" err="1"/>
              <a:t>print_refresh_time</a:t>
            </a:r>
            <a:r>
              <a:rPr lang="en-IN" i="1" dirty="0"/>
              <a:t>[flows]: 100 </a:t>
            </a:r>
          </a:p>
          <a:p>
            <a:pPr marL="0" indent="0">
              <a:buNone/>
            </a:pPr>
            <a:r>
              <a:rPr lang="en-IN" i="1" dirty="0" err="1"/>
              <a:t>print_history</a:t>
            </a:r>
            <a:r>
              <a:rPr lang="en-IN" i="1" dirty="0"/>
              <a:t>[flows]: 5m </a:t>
            </a:r>
          </a:p>
          <a:p>
            <a:pPr marL="0" indent="0">
              <a:buNone/>
            </a:pPr>
            <a:r>
              <a:rPr lang="en-IN" i="1" dirty="0" err="1"/>
              <a:t>print_output_file_append</a:t>
            </a:r>
            <a:r>
              <a:rPr lang="en-IN" i="1" dirty="0"/>
              <a:t>[flows]: true</a:t>
            </a:r>
          </a:p>
          <a:p>
            <a:pPr marL="0" indent="0">
              <a:buNone/>
            </a:pPr>
            <a:r>
              <a:rPr lang="en-IN" i="1" dirty="0"/>
              <a:t>!</a:t>
            </a:r>
          </a:p>
          <a:p>
            <a:pPr marL="0" indent="0">
              <a:buNone/>
            </a:pPr>
            <a:r>
              <a:rPr lang="en-IN" i="1" dirty="0" err="1"/>
              <a:t>print_latest_file</a:t>
            </a:r>
            <a:r>
              <a:rPr lang="en-IN" i="1" dirty="0"/>
              <a:t>[flows]: /home/</a:t>
            </a:r>
            <a:r>
              <a:rPr lang="en-IN" i="1" dirty="0" err="1"/>
              <a:t>pravein</a:t>
            </a:r>
            <a:r>
              <a:rPr lang="en-IN" i="1" dirty="0"/>
              <a:t>/</a:t>
            </a:r>
            <a:r>
              <a:rPr lang="en-IN" i="1" dirty="0" err="1"/>
              <a:t>pmacctd</a:t>
            </a:r>
            <a:r>
              <a:rPr lang="en-IN" i="1" dirty="0"/>
              <a:t>/flows-latest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332905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2523</TotalTime>
  <Words>722</Words>
  <Application>Microsoft Macintosh PowerPoint</Application>
  <PresentationFormat>Widescreen</PresentationFormat>
  <Paragraphs>210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Office Theme</vt:lpstr>
      <vt:lpstr>Network Observability : Performance Measurements</vt:lpstr>
      <vt:lpstr>Testbed Setup - Ingress</vt:lpstr>
      <vt:lpstr>Results – Monitoring Ingress</vt:lpstr>
      <vt:lpstr>Testbed Setup - Egress</vt:lpstr>
      <vt:lpstr>Results – Monitoring Egress</vt:lpstr>
      <vt:lpstr>Testbed Setup - TCP</vt:lpstr>
      <vt:lpstr>Results – Monitoring TCP traffic</vt:lpstr>
      <vt:lpstr>Appendix 1: Pmacctd Config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Network Observability Measurements</dc:title>
  <dc:creator>Pravein Govindan Kannan</dc:creator>
  <cp:lastModifiedBy>Pravein Govindan Kannan</cp:lastModifiedBy>
  <cp:revision>13</cp:revision>
  <dcterms:created xsi:type="dcterms:W3CDTF">2022-06-09T05:54:45Z</dcterms:created>
  <dcterms:modified xsi:type="dcterms:W3CDTF">2022-09-08T09:09:36Z</dcterms:modified>
</cp:coreProperties>
</file>